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7" r:id="rId3"/>
    <p:sldId id="311" r:id="rId4"/>
    <p:sldId id="366" r:id="rId5"/>
    <p:sldId id="295" r:id="rId6"/>
    <p:sldId id="287" r:id="rId7"/>
    <p:sldId id="364" r:id="rId8"/>
    <p:sldId id="307" r:id="rId9"/>
    <p:sldId id="367" r:id="rId10"/>
    <p:sldId id="368" r:id="rId11"/>
    <p:sldId id="369" r:id="rId12"/>
    <p:sldId id="370" r:id="rId13"/>
    <p:sldId id="371" r:id="rId14"/>
    <p:sldId id="372" r:id="rId15"/>
    <p:sldId id="373" r:id="rId16"/>
    <p:sldId id="374" r:id="rId17"/>
    <p:sldId id="375" r:id="rId18"/>
    <p:sldId id="376" r:id="rId19"/>
    <p:sldId id="365" r:id="rId20"/>
    <p:sldId id="273" r:id="rId21"/>
    <p:sldId id="294" r:id="rId22"/>
    <p:sldId id="285" r:id="rId23"/>
    <p:sldId id="312" r:id="rId24"/>
    <p:sldId id="388" r:id="rId25"/>
    <p:sldId id="390" r:id="rId26"/>
    <p:sldId id="391" r:id="rId27"/>
    <p:sldId id="392" r:id="rId28"/>
    <p:sldId id="393" r:id="rId29"/>
    <p:sldId id="394" r:id="rId30"/>
    <p:sldId id="310" r:id="rId31"/>
    <p:sldId id="353" r:id="rId32"/>
    <p:sldId id="354" r:id="rId33"/>
    <p:sldId id="355" r:id="rId34"/>
    <p:sldId id="356" r:id="rId35"/>
    <p:sldId id="362" r:id="rId36"/>
    <p:sldId id="377" r:id="rId37"/>
    <p:sldId id="378" r:id="rId38"/>
    <p:sldId id="379" r:id="rId39"/>
    <p:sldId id="380" r:id="rId40"/>
    <p:sldId id="381" r:id="rId41"/>
    <p:sldId id="382" r:id="rId42"/>
    <p:sldId id="383" r:id="rId43"/>
    <p:sldId id="384" r:id="rId44"/>
    <p:sldId id="385" r:id="rId45"/>
    <p:sldId id="386" r:id="rId46"/>
    <p:sldId id="387" r:id="rId47"/>
    <p:sldId id="363" r:id="rId48"/>
    <p:sldId id="334" r:id="rId49"/>
    <p:sldId id="335" r:id="rId50"/>
    <p:sldId id="336" r:id="rId51"/>
    <p:sldId id="337" r:id="rId52"/>
    <p:sldId id="338" r:id="rId53"/>
    <p:sldId id="339" r:id="rId54"/>
    <p:sldId id="340" r:id="rId55"/>
    <p:sldId id="341" r:id="rId56"/>
    <p:sldId id="342" r:id="rId57"/>
    <p:sldId id="343" r:id="rId58"/>
    <p:sldId id="344" r:id="rId59"/>
    <p:sldId id="313" r:id="rId60"/>
    <p:sldId id="345" r:id="rId61"/>
    <p:sldId id="346" r:id="rId62"/>
    <p:sldId id="347" r:id="rId63"/>
    <p:sldId id="348" r:id="rId64"/>
    <p:sldId id="349" r:id="rId65"/>
    <p:sldId id="350" r:id="rId66"/>
    <p:sldId id="351" r:id="rId67"/>
    <p:sldId id="352" r:id="rId68"/>
    <p:sldId id="323" r:id="rId69"/>
    <p:sldId id="314" r:id="rId70"/>
    <p:sldId id="315" r:id="rId71"/>
    <p:sldId id="316" r:id="rId72"/>
    <p:sldId id="317" r:id="rId73"/>
    <p:sldId id="318" r:id="rId74"/>
    <p:sldId id="319" r:id="rId75"/>
    <p:sldId id="320" r:id="rId76"/>
    <p:sldId id="321" r:id="rId77"/>
    <p:sldId id="322" r:id="rId78"/>
    <p:sldId id="324" r:id="rId79"/>
    <p:sldId id="325" r:id="rId80"/>
    <p:sldId id="328" r:id="rId81"/>
    <p:sldId id="329" r:id="rId82"/>
    <p:sldId id="330" r:id="rId83"/>
    <p:sldId id="326" r:id="rId84"/>
    <p:sldId id="327" r:id="rId85"/>
    <p:sldId id="332" r:id="rId86"/>
    <p:sldId id="333" r:id="rId87"/>
    <p:sldId id="331"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6" d="100"/>
          <a:sy n="66" d="100"/>
        </p:scale>
        <p:origin x="1253"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5E758-6763-81B6-3FC5-A02856642E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FD56D0-E938-B14A-9D52-FD417ACF70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E86460-A15B-E2BC-E276-6EA0BFDC51AE}"/>
              </a:ext>
            </a:extLst>
          </p:cNvPr>
          <p:cNvSpPr>
            <a:spLocks noGrp="1"/>
          </p:cNvSpPr>
          <p:nvPr>
            <p:ph type="dt" sz="half" idx="10"/>
          </p:nvPr>
        </p:nvSpPr>
        <p:spPr/>
        <p:txBody>
          <a:bodyPr/>
          <a:lstStyle/>
          <a:p>
            <a:fld id="{5505FF1E-B280-4C6C-9C4C-ECC86ACE001C}" type="datetimeFigureOut">
              <a:rPr lang="en-US" smtClean="0"/>
              <a:t>2/6/2026</a:t>
            </a:fld>
            <a:endParaRPr lang="en-US"/>
          </a:p>
        </p:txBody>
      </p:sp>
      <p:sp>
        <p:nvSpPr>
          <p:cNvPr id="5" name="Footer Placeholder 4">
            <a:extLst>
              <a:ext uri="{FF2B5EF4-FFF2-40B4-BE49-F238E27FC236}">
                <a16:creationId xmlns:a16="http://schemas.microsoft.com/office/drawing/2014/main" id="{55818798-C154-FD01-2062-EDD13BB74A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51FAC1-5711-7FF5-8663-786BDA37A47C}"/>
              </a:ext>
            </a:extLst>
          </p:cNvPr>
          <p:cNvSpPr>
            <a:spLocks noGrp="1"/>
          </p:cNvSpPr>
          <p:nvPr>
            <p:ph type="sldNum" sz="quarter" idx="12"/>
          </p:nvPr>
        </p:nvSpPr>
        <p:spPr/>
        <p:txBody>
          <a:bodyPr/>
          <a:lstStyle/>
          <a:p>
            <a:fld id="{7070BE21-BE5F-4523-B702-8FC6082025BE}" type="slidenum">
              <a:rPr lang="en-US" smtClean="0"/>
              <a:t>‹#›</a:t>
            </a:fld>
            <a:endParaRPr lang="en-US"/>
          </a:p>
        </p:txBody>
      </p:sp>
    </p:spTree>
    <p:extLst>
      <p:ext uri="{BB962C8B-B14F-4D97-AF65-F5344CB8AC3E}">
        <p14:creationId xmlns:p14="http://schemas.microsoft.com/office/powerpoint/2010/main" val="3877983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27B2B-093E-83A7-D8D4-95D3AE893B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FB3F9C-598B-C599-6D88-03D50AD401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081824-2A19-8506-3F8E-EE0ECEDD5168}"/>
              </a:ext>
            </a:extLst>
          </p:cNvPr>
          <p:cNvSpPr>
            <a:spLocks noGrp="1"/>
          </p:cNvSpPr>
          <p:nvPr>
            <p:ph type="dt" sz="half" idx="10"/>
          </p:nvPr>
        </p:nvSpPr>
        <p:spPr/>
        <p:txBody>
          <a:bodyPr/>
          <a:lstStyle/>
          <a:p>
            <a:fld id="{5505FF1E-B280-4C6C-9C4C-ECC86ACE001C}" type="datetimeFigureOut">
              <a:rPr lang="en-US" smtClean="0"/>
              <a:t>2/6/2026</a:t>
            </a:fld>
            <a:endParaRPr lang="en-US"/>
          </a:p>
        </p:txBody>
      </p:sp>
      <p:sp>
        <p:nvSpPr>
          <p:cNvPr id="5" name="Footer Placeholder 4">
            <a:extLst>
              <a:ext uri="{FF2B5EF4-FFF2-40B4-BE49-F238E27FC236}">
                <a16:creationId xmlns:a16="http://schemas.microsoft.com/office/drawing/2014/main" id="{5F7D1118-64EA-36CE-E0F5-F32D95237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C21CBD-C3BD-E159-CDF3-2EEDB4DA2B44}"/>
              </a:ext>
            </a:extLst>
          </p:cNvPr>
          <p:cNvSpPr>
            <a:spLocks noGrp="1"/>
          </p:cNvSpPr>
          <p:nvPr>
            <p:ph type="sldNum" sz="quarter" idx="12"/>
          </p:nvPr>
        </p:nvSpPr>
        <p:spPr/>
        <p:txBody>
          <a:bodyPr/>
          <a:lstStyle/>
          <a:p>
            <a:fld id="{7070BE21-BE5F-4523-B702-8FC6082025BE}" type="slidenum">
              <a:rPr lang="en-US" smtClean="0"/>
              <a:t>‹#›</a:t>
            </a:fld>
            <a:endParaRPr lang="en-US"/>
          </a:p>
        </p:txBody>
      </p:sp>
    </p:spTree>
    <p:extLst>
      <p:ext uri="{BB962C8B-B14F-4D97-AF65-F5344CB8AC3E}">
        <p14:creationId xmlns:p14="http://schemas.microsoft.com/office/powerpoint/2010/main" val="3249378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D84270-7C32-AFAC-74D1-C102082F50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0437ED-9006-EA4D-B8AD-9E4F9189F9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EC7279-6586-3CC7-58FD-45FA702DBD5C}"/>
              </a:ext>
            </a:extLst>
          </p:cNvPr>
          <p:cNvSpPr>
            <a:spLocks noGrp="1"/>
          </p:cNvSpPr>
          <p:nvPr>
            <p:ph type="dt" sz="half" idx="10"/>
          </p:nvPr>
        </p:nvSpPr>
        <p:spPr/>
        <p:txBody>
          <a:bodyPr/>
          <a:lstStyle/>
          <a:p>
            <a:fld id="{5505FF1E-B280-4C6C-9C4C-ECC86ACE001C}" type="datetimeFigureOut">
              <a:rPr lang="en-US" smtClean="0"/>
              <a:t>2/6/2026</a:t>
            </a:fld>
            <a:endParaRPr lang="en-US"/>
          </a:p>
        </p:txBody>
      </p:sp>
      <p:sp>
        <p:nvSpPr>
          <p:cNvPr id="5" name="Footer Placeholder 4">
            <a:extLst>
              <a:ext uri="{FF2B5EF4-FFF2-40B4-BE49-F238E27FC236}">
                <a16:creationId xmlns:a16="http://schemas.microsoft.com/office/drawing/2014/main" id="{030B4784-7E92-2B5A-F193-F78D35E37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28AF6F-D104-38DF-C0EB-E139594AC9C2}"/>
              </a:ext>
            </a:extLst>
          </p:cNvPr>
          <p:cNvSpPr>
            <a:spLocks noGrp="1"/>
          </p:cNvSpPr>
          <p:nvPr>
            <p:ph type="sldNum" sz="quarter" idx="12"/>
          </p:nvPr>
        </p:nvSpPr>
        <p:spPr/>
        <p:txBody>
          <a:bodyPr/>
          <a:lstStyle/>
          <a:p>
            <a:fld id="{7070BE21-BE5F-4523-B702-8FC6082025BE}" type="slidenum">
              <a:rPr lang="en-US" smtClean="0"/>
              <a:t>‹#›</a:t>
            </a:fld>
            <a:endParaRPr lang="en-US"/>
          </a:p>
        </p:txBody>
      </p:sp>
    </p:spTree>
    <p:extLst>
      <p:ext uri="{BB962C8B-B14F-4D97-AF65-F5344CB8AC3E}">
        <p14:creationId xmlns:p14="http://schemas.microsoft.com/office/powerpoint/2010/main" val="4148598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52DEE-99A1-E2C9-1A9E-F82FB2B4C4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B5A005-2DEC-B872-1687-A2E673F9F3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D4534C-87BA-34A8-D09E-22217A5831B5}"/>
              </a:ext>
            </a:extLst>
          </p:cNvPr>
          <p:cNvSpPr>
            <a:spLocks noGrp="1"/>
          </p:cNvSpPr>
          <p:nvPr>
            <p:ph type="dt" sz="half" idx="10"/>
          </p:nvPr>
        </p:nvSpPr>
        <p:spPr/>
        <p:txBody>
          <a:bodyPr/>
          <a:lstStyle/>
          <a:p>
            <a:fld id="{5505FF1E-B280-4C6C-9C4C-ECC86ACE001C}" type="datetimeFigureOut">
              <a:rPr lang="en-US" smtClean="0"/>
              <a:t>2/6/2026</a:t>
            </a:fld>
            <a:endParaRPr lang="en-US"/>
          </a:p>
        </p:txBody>
      </p:sp>
      <p:sp>
        <p:nvSpPr>
          <p:cNvPr id="5" name="Footer Placeholder 4">
            <a:extLst>
              <a:ext uri="{FF2B5EF4-FFF2-40B4-BE49-F238E27FC236}">
                <a16:creationId xmlns:a16="http://schemas.microsoft.com/office/drawing/2014/main" id="{3AA528E0-CF88-3EA6-FBD8-2EAAE204C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99463F-A2DD-8894-1BD3-4FB8AC16E845}"/>
              </a:ext>
            </a:extLst>
          </p:cNvPr>
          <p:cNvSpPr>
            <a:spLocks noGrp="1"/>
          </p:cNvSpPr>
          <p:nvPr>
            <p:ph type="sldNum" sz="quarter" idx="12"/>
          </p:nvPr>
        </p:nvSpPr>
        <p:spPr/>
        <p:txBody>
          <a:bodyPr/>
          <a:lstStyle/>
          <a:p>
            <a:fld id="{7070BE21-BE5F-4523-B702-8FC6082025BE}" type="slidenum">
              <a:rPr lang="en-US" smtClean="0"/>
              <a:t>‹#›</a:t>
            </a:fld>
            <a:endParaRPr lang="en-US"/>
          </a:p>
        </p:txBody>
      </p:sp>
    </p:spTree>
    <p:extLst>
      <p:ext uri="{BB962C8B-B14F-4D97-AF65-F5344CB8AC3E}">
        <p14:creationId xmlns:p14="http://schemas.microsoft.com/office/powerpoint/2010/main" val="1674962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344C-B7FB-78FE-1B3C-271AEB6A11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3ADA80-0117-CC08-EA45-6AA12DAE5F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3509EF-8C40-F2CC-158A-CF06C49EBAFC}"/>
              </a:ext>
            </a:extLst>
          </p:cNvPr>
          <p:cNvSpPr>
            <a:spLocks noGrp="1"/>
          </p:cNvSpPr>
          <p:nvPr>
            <p:ph type="dt" sz="half" idx="10"/>
          </p:nvPr>
        </p:nvSpPr>
        <p:spPr/>
        <p:txBody>
          <a:bodyPr/>
          <a:lstStyle/>
          <a:p>
            <a:fld id="{5505FF1E-B280-4C6C-9C4C-ECC86ACE001C}" type="datetimeFigureOut">
              <a:rPr lang="en-US" smtClean="0"/>
              <a:t>2/6/2026</a:t>
            </a:fld>
            <a:endParaRPr lang="en-US"/>
          </a:p>
        </p:txBody>
      </p:sp>
      <p:sp>
        <p:nvSpPr>
          <p:cNvPr id="5" name="Footer Placeholder 4">
            <a:extLst>
              <a:ext uri="{FF2B5EF4-FFF2-40B4-BE49-F238E27FC236}">
                <a16:creationId xmlns:a16="http://schemas.microsoft.com/office/drawing/2014/main" id="{4E26026E-DF88-9FBC-BCEE-0EECD5E491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C31FD7-2953-2D2A-76EA-6BEFC8B3DF60}"/>
              </a:ext>
            </a:extLst>
          </p:cNvPr>
          <p:cNvSpPr>
            <a:spLocks noGrp="1"/>
          </p:cNvSpPr>
          <p:nvPr>
            <p:ph type="sldNum" sz="quarter" idx="12"/>
          </p:nvPr>
        </p:nvSpPr>
        <p:spPr/>
        <p:txBody>
          <a:bodyPr/>
          <a:lstStyle/>
          <a:p>
            <a:fld id="{7070BE21-BE5F-4523-B702-8FC6082025BE}" type="slidenum">
              <a:rPr lang="en-US" smtClean="0"/>
              <a:t>‹#›</a:t>
            </a:fld>
            <a:endParaRPr lang="en-US"/>
          </a:p>
        </p:txBody>
      </p:sp>
    </p:spTree>
    <p:extLst>
      <p:ext uri="{BB962C8B-B14F-4D97-AF65-F5344CB8AC3E}">
        <p14:creationId xmlns:p14="http://schemas.microsoft.com/office/powerpoint/2010/main" val="4210350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33BBC-3624-917A-D48F-FB1A2204C3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8E6EAD-543B-333E-600F-FE0BD608B2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BF0E64-2536-3305-6CBA-0EC70A231C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C19C45-1EB5-31C2-218F-DCBB594144C7}"/>
              </a:ext>
            </a:extLst>
          </p:cNvPr>
          <p:cNvSpPr>
            <a:spLocks noGrp="1"/>
          </p:cNvSpPr>
          <p:nvPr>
            <p:ph type="dt" sz="half" idx="10"/>
          </p:nvPr>
        </p:nvSpPr>
        <p:spPr/>
        <p:txBody>
          <a:bodyPr/>
          <a:lstStyle/>
          <a:p>
            <a:fld id="{5505FF1E-B280-4C6C-9C4C-ECC86ACE001C}" type="datetimeFigureOut">
              <a:rPr lang="en-US" smtClean="0"/>
              <a:t>2/6/2026</a:t>
            </a:fld>
            <a:endParaRPr lang="en-US"/>
          </a:p>
        </p:txBody>
      </p:sp>
      <p:sp>
        <p:nvSpPr>
          <p:cNvPr id="6" name="Footer Placeholder 5">
            <a:extLst>
              <a:ext uri="{FF2B5EF4-FFF2-40B4-BE49-F238E27FC236}">
                <a16:creationId xmlns:a16="http://schemas.microsoft.com/office/drawing/2014/main" id="{4E2E7A67-B2E2-6D42-10BB-6FCC33B69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2FE2FE-2B3A-F1D5-8F02-8BAD46DD92F8}"/>
              </a:ext>
            </a:extLst>
          </p:cNvPr>
          <p:cNvSpPr>
            <a:spLocks noGrp="1"/>
          </p:cNvSpPr>
          <p:nvPr>
            <p:ph type="sldNum" sz="quarter" idx="12"/>
          </p:nvPr>
        </p:nvSpPr>
        <p:spPr/>
        <p:txBody>
          <a:bodyPr/>
          <a:lstStyle/>
          <a:p>
            <a:fld id="{7070BE21-BE5F-4523-B702-8FC6082025BE}" type="slidenum">
              <a:rPr lang="en-US" smtClean="0"/>
              <a:t>‹#›</a:t>
            </a:fld>
            <a:endParaRPr lang="en-US"/>
          </a:p>
        </p:txBody>
      </p:sp>
    </p:spTree>
    <p:extLst>
      <p:ext uri="{BB962C8B-B14F-4D97-AF65-F5344CB8AC3E}">
        <p14:creationId xmlns:p14="http://schemas.microsoft.com/office/powerpoint/2010/main" val="1907272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6072C-DDFB-AF19-89F0-3F499A71E6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C173C7-9F84-53E9-F7CA-D465047203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40409E-6E91-04FD-07CF-0742444341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F742B6-F9B0-555E-F46C-C9696EAED6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C60D5F-293A-61A6-6E4D-9EE63AFBED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A4B795-400A-E916-65A7-902B9CBA7EE0}"/>
              </a:ext>
            </a:extLst>
          </p:cNvPr>
          <p:cNvSpPr>
            <a:spLocks noGrp="1"/>
          </p:cNvSpPr>
          <p:nvPr>
            <p:ph type="dt" sz="half" idx="10"/>
          </p:nvPr>
        </p:nvSpPr>
        <p:spPr/>
        <p:txBody>
          <a:bodyPr/>
          <a:lstStyle/>
          <a:p>
            <a:fld id="{5505FF1E-B280-4C6C-9C4C-ECC86ACE001C}" type="datetimeFigureOut">
              <a:rPr lang="en-US" smtClean="0"/>
              <a:t>2/6/2026</a:t>
            </a:fld>
            <a:endParaRPr lang="en-US"/>
          </a:p>
        </p:txBody>
      </p:sp>
      <p:sp>
        <p:nvSpPr>
          <p:cNvPr id="8" name="Footer Placeholder 7">
            <a:extLst>
              <a:ext uri="{FF2B5EF4-FFF2-40B4-BE49-F238E27FC236}">
                <a16:creationId xmlns:a16="http://schemas.microsoft.com/office/drawing/2014/main" id="{F9224C95-FD3D-8456-EB4C-B13572FFB0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E9CE46-2B0B-AF8E-BCA8-50ECC37464E7}"/>
              </a:ext>
            </a:extLst>
          </p:cNvPr>
          <p:cNvSpPr>
            <a:spLocks noGrp="1"/>
          </p:cNvSpPr>
          <p:nvPr>
            <p:ph type="sldNum" sz="quarter" idx="12"/>
          </p:nvPr>
        </p:nvSpPr>
        <p:spPr/>
        <p:txBody>
          <a:bodyPr/>
          <a:lstStyle/>
          <a:p>
            <a:fld id="{7070BE21-BE5F-4523-B702-8FC6082025BE}" type="slidenum">
              <a:rPr lang="en-US" smtClean="0"/>
              <a:t>‹#›</a:t>
            </a:fld>
            <a:endParaRPr lang="en-US"/>
          </a:p>
        </p:txBody>
      </p:sp>
    </p:spTree>
    <p:extLst>
      <p:ext uri="{BB962C8B-B14F-4D97-AF65-F5344CB8AC3E}">
        <p14:creationId xmlns:p14="http://schemas.microsoft.com/office/powerpoint/2010/main" val="3781603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B836-1665-06A9-49D0-6296146966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10D0D0-42EF-6245-8D2F-C07F1AB5C80F}"/>
              </a:ext>
            </a:extLst>
          </p:cNvPr>
          <p:cNvSpPr>
            <a:spLocks noGrp="1"/>
          </p:cNvSpPr>
          <p:nvPr>
            <p:ph type="dt" sz="half" idx="10"/>
          </p:nvPr>
        </p:nvSpPr>
        <p:spPr/>
        <p:txBody>
          <a:bodyPr/>
          <a:lstStyle/>
          <a:p>
            <a:fld id="{5505FF1E-B280-4C6C-9C4C-ECC86ACE001C}" type="datetimeFigureOut">
              <a:rPr lang="en-US" smtClean="0"/>
              <a:t>2/6/2026</a:t>
            </a:fld>
            <a:endParaRPr lang="en-US"/>
          </a:p>
        </p:txBody>
      </p:sp>
      <p:sp>
        <p:nvSpPr>
          <p:cNvPr id="4" name="Footer Placeholder 3">
            <a:extLst>
              <a:ext uri="{FF2B5EF4-FFF2-40B4-BE49-F238E27FC236}">
                <a16:creationId xmlns:a16="http://schemas.microsoft.com/office/drawing/2014/main" id="{6B512A3C-0AFA-9795-E49B-75E02BFFDC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EF5B9C-ADDB-932F-CB9E-DAE179C12A98}"/>
              </a:ext>
            </a:extLst>
          </p:cNvPr>
          <p:cNvSpPr>
            <a:spLocks noGrp="1"/>
          </p:cNvSpPr>
          <p:nvPr>
            <p:ph type="sldNum" sz="quarter" idx="12"/>
          </p:nvPr>
        </p:nvSpPr>
        <p:spPr/>
        <p:txBody>
          <a:bodyPr/>
          <a:lstStyle/>
          <a:p>
            <a:fld id="{7070BE21-BE5F-4523-B702-8FC6082025BE}" type="slidenum">
              <a:rPr lang="en-US" smtClean="0"/>
              <a:t>‹#›</a:t>
            </a:fld>
            <a:endParaRPr lang="en-US"/>
          </a:p>
        </p:txBody>
      </p:sp>
    </p:spTree>
    <p:extLst>
      <p:ext uri="{BB962C8B-B14F-4D97-AF65-F5344CB8AC3E}">
        <p14:creationId xmlns:p14="http://schemas.microsoft.com/office/powerpoint/2010/main" val="474254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DBF784-70CD-7AA4-2402-2B3107C3B00E}"/>
              </a:ext>
            </a:extLst>
          </p:cNvPr>
          <p:cNvSpPr>
            <a:spLocks noGrp="1"/>
          </p:cNvSpPr>
          <p:nvPr>
            <p:ph type="dt" sz="half" idx="10"/>
          </p:nvPr>
        </p:nvSpPr>
        <p:spPr/>
        <p:txBody>
          <a:bodyPr/>
          <a:lstStyle/>
          <a:p>
            <a:fld id="{5505FF1E-B280-4C6C-9C4C-ECC86ACE001C}" type="datetimeFigureOut">
              <a:rPr lang="en-US" smtClean="0"/>
              <a:t>2/6/2026</a:t>
            </a:fld>
            <a:endParaRPr lang="en-US"/>
          </a:p>
        </p:txBody>
      </p:sp>
      <p:sp>
        <p:nvSpPr>
          <p:cNvPr id="3" name="Footer Placeholder 2">
            <a:extLst>
              <a:ext uri="{FF2B5EF4-FFF2-40B4-BE49-F238E27FC236}">
                <a16:creationId xmlns:a16="http://schemas.microsoft.com/office/drawing/2014/main" id="{98DED1B8-D63B-E479-329E-E440E1186E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EA123A-C160-D4AD-E1AE-59372A02145D}"/>
              </a:ext>
            </a:extLst>
          </p:cNvPr>
          <p:cNvSpPr>
            <a:spLocks noGrp="1"/>
          </p:cNvSpPr>
          <p:nvPr>
            <p:ph type="sldNum" sz="quarter" idx="12"/>
          </p:nvPr>
        </p:nvSpPr>
        <p:spPr/>
        <p:txBody>
          <a:bodyPr/>
          <a:lstStyle/>
          <a:p>
            <a:fld id="{7070BE21-BE5F-4523-B702-8FC6082025BE}" type="slidenum">
              <a:rPr lang="en-US" smtClean="0"/>
              <a:t>‹#›</a:t>
            </a:fld>
            <a:endParaRPr lang="en-US"/>
          </a:p>
        </p:txBody>
      </p:sp>
    </p:spTree>
    <p:extLst>
      <p:ext uri="{BB962C8B-B14F-4D97-AF65-F5344CB8AC3E}">
        <p14:creationId xmlns:p14="http://schemas.microsoft.com/office/powerpoint/2010/main" val="2794069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A6AC-233B-58B7-DFDB-EA280C10D2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CCB483-DDB9-D223-26C8-B033A46DD9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64B844-9901-A6AC-0061-272FBC2636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A3EEB4-7B06-1884-3FEE-67CAC2611582}"/>
              </a:ext>
            </a:extLst>
          </p:cNvPr>
          <p:cNvSpPr>
            <a:spLocks noGrp="1"/>
          </p:cNvSpPr>
          <p:nvPr>
            <p:ph type="dt" sz="half" idx="10"/>
          </p:nvPr>
        </p:nvSpPr>
        <p:spPr/>
        <p:txBody>
          <a:bodyPr/>
          <a:lstStyle/>
          <a:p>
            <a:fld id="{5505FF1E-B280-4C6C-9C4C-ECC86ACE001C}" type="datetimeFigureOut">
              <a:rPr lang="en-US" smtClean="0"/>
              <a:t>2/6/2026</a:t>
            </a:fld>
            <a:endParaRPr lang="en-US"/>
          </a:p>
        </p:txBody>
      </p:sp>
      <p:sp>
        <p:nvSpPr>
          <p:cNvPr id="6" name="Footer Placeholder 5">
            <a:extLst>
              <a:ext uri="{FF2B5EF4-FFF2-40B4-BE49-F238E27FC236}">
                <a16:creationId xmlns:a16="http://schemas.microsoft.com/office/drawing/2014/main" id="{E60D62FF-66E6-EC7B-0E29-AB97982DB6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B44E05-3020-08DB-2ED9-A40BDD5A07B2}"/>
              </a:ext>
            </a:extLst>
          </p:cNvPr>
          <p:cNvSpPr>
            <a:spLocks noGrp="1"/>
          </p:cNvSpPr>
          <p:nvPr>
            <p:ph type="sldNum" sz="quarter" idx="12"/>
          </p:nvPr>
        </p:nvSpPr>
        <p:spPr/>
        <p:txBody>
          <a:bodyPr/>
          <a:lstStyle/>
          <a:p>
            <a:fld id="{7070BE21-BE5F-4523-B702-8FC6082025BE}" type="slidenum">
              <a:rPr lang="en-US" smtClean="0"/>
              <a:t>‹#›</a:t>
            </a:fld>
            <a:endParaRPr lang="en-US"/>
          </a:p>
        </p:txBody>
      </p:sp>
    </p:spTree>
    <p:extLst>
      <p:ext uri="{BB962C8B-B14F-4D97-AF65-F5344CB8AC3E}">
        <p14:creationId xmlns:p14="http://schemas.microsoft.com/office/powerpoint/2010/main" val="920497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28C8-D8AD-2AD2-D7F4-73EA180941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020307-566A-AA84-7180-1127F31E1F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3DEF86-F185-4DA3-8CCA-37489D71C7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02F49-0641-81E1-07FE-1E7F2C97001D}"/>
              </a:ext>
            </a:extLst>
          </p:cNvPr>
          <p:cNvSpPr>
            <a:spLocks noGrp="1"/>
          </p:cNvSpPr>
          <p:nvPr>
            <p:ph type="dt" sz="half" idx="10"/>
          </p:nvPr>
        </p:nvSpPr>
        <p:spPr/>
        <p:txBody>
          <a:bodyPr/>
          <a:lstStyle/>
          <a:p>
            <a:fld id="{5505FF1E-B280-4C6C-9C4C-ECC86ACE001C}" type="datetimeFigureOut">
              <a:rPr lang="en-US" smtClean="0"/>
              <a:t>2/6/2026</a:t>
            </a:fld>
            <a:endParaRPr lang="en-US"/>
          </a:p>
        </p:txBody>
      </p:sp>
      <p:sp>
        <p:nvSpPr>
          <p:cNvPr id="6" name="Footer Placeholder 5">
            <a:extLst>
              <a:ext uri="{FF2B5EF4-FFF2-40B4-BE49-F238E27FC236}">
                <a16:creationId xmlns:a16="http://schemas.microsoft.com/office/drawing/2014/main" id="{1CFEBDEC-2552-7ABA-58CD-5D91B7BF40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2CDC6E-C375-430C-F700-73288F0AA252}"/>
              </a:ext>
            </a:extLst>
          </p:cNvPr>
          <p:cNvSpPr>
            <a:spLocks noGrp="1"/>
          </p:cNvSpPr>
          <p:nvPr>
            <p:ph type="sldNum" sz="quarter" idx="12"/>
          </p:nvPr>
        </p:nvSpPr>
        <p:spPr/>
        <p:txBody>
          <a:bodyPr/>
          <a:lstStyle/>
          <a:p>
            <a:fld id="{7070BE21-BE5F-4523-B702-8FC6082025BE}" type="slidenum">
              <a:rPr lang="en-US" smtClean="0"/>
              <a:t>‹#›</a:t>
            </a:fld>
            <a:endParaRPr lang="en-US"/>
          </a:p>
        </p:txBody>
      </p:sp>
    </p:spTree>
    <p:extLst>
      <p:ext uri="{BB962C8B-B14F-4D97-AF65-F5344CB8AC3E}">
        <p14:creationId xmlns:p14="http://schemas.microsoft.com/office/powerpoint/2010/main" val="3321472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A54B3-225A-BB3C-631F-53988D48E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16D5E8-C749-2FF6-269A-1903C6F774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55B4A0-7E1F-4F13-11BE-7CC6D42683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505FF1E-B280-4C6C-9C4C-ECC86ACE001C}" type="datetimeFigureOut">
              <a:rPr lang="en-US" smtClean="0"/>
              <a:t>2/6/2026</a:t>
            </a:fld>
            <a:endParaRPr lang="en-US"/>
          </a:p>
        </p:txBody>
      </p:sp>
      <p:sp>
        <p:nvSpPr>
          <p:cNvPr id="5" name="Footer Placeholder 4">
            <a:extLst>
              <a:ext uri="{FF2B5EF4-FFF2-40B4-BE49-F238E27FC236}">
                <a16:creationId xmlns:a16="http://schemas.microsoft.com/office/drawing/2014/main" id="{408CD9EE-57C5-5A64-4810-6C796845B2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503C831-1A9E-5859-5802-910978D086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70BE21-BE5F-4523-B702-8FC6082025BE}" type="slidenum">
              <a:rPr lang="en-US" smtClean="0"/>
              <a:t>‹#›</a:t>
            </a:fld>
            <a:endParaRPr lang="en-US"/>
          </a:p>
        </p:txBody>
      </p:sp>
    </p:spTree>
    <p:extLst>
      <p:ext uri="{BB962C8B-B14F-4D97-AF65-F5344CB8AC3E}">
        <p14:creationId xmlns:p14="http://schemas.microsoft.com/office/powerpoint/2010/main" val="3264805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1923-2536-1DD2-88F9-98A972EC465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86C0CFF-B289-F2B5-F9B4-97951BAB2F2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69628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y be a graphic of text that says '1. 1.at at ··· [10, 20, 30].at( 30].at(-1);// 10,20,30].at(-1);//30 -1);//30 -1); // 30 2. concat() … [1, 2].concat([3, 2]. .concat [3, 4]);// 4]);//[1,2,3,4] 3, 3,4] 4] 4]); [1, 2, 3. copyWithin() 1,2,3,4.cop/tilp//3434 [1，2,3, 2, 3, 4].copywithin(0, 2); 2);//[3,4,3,4] // [3, 4,3,4] © Codeflare'">
            <a:extLst>
              <a:ext uri="{FF2B5EF4-FFF2-40B4-BE49-F238E27FC236}">
                <a16:creationId xmlns:a16="http://schemas.microsoft.com/office/drawing/2014/main" id="{874ECA20-9DE1-2423-E990-C275A4FD1F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 y="482600"/>
            <a:ext cx="5755640" cy="57556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y be a graphic of text that says '4. entries() &quot;b&quot; ].entries(); Iterator of [index, 5. value] ··· [2, 4, 6].every(n =&gt; n 2 2,4,0.1=&gt;082=0:// === 0); // true 6. fillo) [1, [1,2, [1，2，3].fiLL（0）； 1,2,3l.filu(0)://10,0,0] 0 2, 3].fill(0); // [O, //[0, 0,0 [0,0,0] Codeflare 2'">
            <a:extLst>
              <a:ext uri="{FF2B5EF4-FFF2-40B4-BE49-F238E27FC236}">
                <a16:creationId xmlns:a16="http://schemas.microsoft.com/office/drawing/2014/main" id="{E31B29DC-A19C-7DC2-AA9C-2DA98F272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480" y="482600"/>
            <a:ext cx="5755640" cy="5755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413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y be a graphic of text that says '7. filter() [1,2, 2, [1,2,3,4].filter(n=&gt; 3, ,41.fiter(n=&gt;n&gt;2);//13,41 [3, 4] [1, 4].filter(n n &gt;2);//[3,4] 2); 8. find() [5, 12, 8].find(n =&gt;n&gt; 12,81.find(n=&gt;&gt;10);//12 =&gt; n&gt;10);//12 //12 12 10); 9.findlndex( 9. [5, 12, ,81.findIndex(n=&gt;n&gt;10); =&gt; n &gt; 8]. 8].findIndex 10); //1 10);//1 1 Codeflare 3'">
            <a:extLst>
              <a:ext uri="{FF2B5EF4-FFF2-40B4-BE49-F238E27FC236}">
                <a16:creationId xmlns:a16="http://schemas.microsoft.com/office/drawing/2014/main" id="{C71F92E3-7C40-DE94-BDA2-1E2AB9129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680" y="467360"/>
            <a:ext cx="5760720" cy="57607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y be a graphic of text">
            <a:extLst>
              <a:ext uri="{FF2B5EF4-FFF2-40B4-BE49-F238E27FC236}">
                <a16:creationId xmlns:a16="http://schemas.microsoft.com/office/drawing/2014/main" id="{4580865E-EE58-EA00-EB1E-2C581D4991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9680" y="467360"/>
            <a:ext cx="5760720" cy="576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187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ay be a graphic of text that says '13. includes() [1, 2, 31.includes(2); 3]. // true 14. indexOf() [&quot;Hello&quot;, &quot;World&quot;].join(&quot; &quot;World&quot; .join(&quot; &quot;); // /&quot;HelloWorl &quot;Hello World&quot; Wor ld&quot; 15. join() [&quot;Hello&quot;, [&quot;ዘ &quot;World&quot;].join(&quot; &quot;World&quot;] .join(&quot; &quot;); // &quot;HelloWorld&quot; 'Hello &quot;help,&quot;Norlvl.oci://'Hell Wor World&quot; ld&quot; © ©Codeflare 5'">
            <a:extLst>
              <a:ext uri="{FF2B5EF4-FFF2-40B4-BE49-F238E27FC236}">
                <a16:creationId xmlns:a16="http://schemas.microsoft.com/office/drawing/2014/main" id="{C20D504E-6983-4B2E-3756-7A5CECC8A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380" y="510540"/>
            <a:ext cx="5707380" cy="570738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y be an image of text that says '16. keys() ··… [10, 20].keys(); ,201.keys()://Iteratorofindexe // Iterator of indexes 17. lastlndexOf() … [1, 2, 1].lastIndex0f(1); 1); //2 2 18. Tap() [1, 2, 3] 3].map(n=&gt;n* 3].map( 2,31.map(=&gt;n*2)://12,4,61 n =&gt; n map( 2); 2)；//[2,4,6】 © Codeflare'">
            <a:extLst>
              <a:ext uri="{FF2B5EF4-FFF2-40B4-BE49-F238E27FC236}">
                <a16:creationId xmlns:a16="http://schemas.microsoft.com/office/drawing/2014/main" id="{946154CC-4C78-7A14-20FA-3ADE40ED3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2220" y="510540"/>
            <a:ext cx="5707380" cy="570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023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ay be a graphic of text that says '19. pop( const arr=[1, arr [1, 2,3]; 3]; 2, arr. arr.pop(); const=[1,2,3]; //3 p();//3 3 20. push() const arr= [1, 2]; arr. arr.push(3); push( );//[1,2,3] [1, 21. reduce() (1,2,3kcace(52o)m)325m+7,o/6 sum+n,0);//6 [1, [1,2, 2, 3]. reduce( (sum, 3].reduce((sum, n) sum n, ,0);//6 0); © Codeflare 7'">
            <a:extLst>
              <a:ext uri="{FF2B5EF4-FFF2-40B4-BE49-F238E27FC236}">
                <a16:creationId xmlns:a16="http://schemas.microsoft.com/office/drawing/2014/main" id="{0237E3F9-526A-60A8-B72F-8E3F136175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579120"/>
            <a:ext cx="5699760" cy="56997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y be an image of text that says '22. reduceRight() [&quot;'&quot;, &quot;b&quot;, &quot;a&quot;,&quot;b&quot;,&quot;C&quot;I.reduceRightCfacc, &quot;&quot;]. reduceRight((acc, v) =&gt; acc v); &quot;cba&quot; 23. .reverse() [1, 2, 31.reverse();//(3,2,1] 3]. 3].reverse(); // /[3,2,1] 1] [3, 24. shift() const arr [1 2, arr.shift(); //1 // 1 3]; © Codeflare 8'">
            <a:extLst>
              <a:ext uri="{FF2B5EF4-FFF2-40B4-BE49-F238E27FC236}">
                <a16:creationId xmlns:a16="http://schemas.microsoft.com/office/drawing/2014/main" id="{397A40C3-F6BB-4954-EA5E-F0C7FEE662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240" y="579120"/>
            <a:ext cx="5699760" cy="5699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063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ay be a graphic of text that says '25. slice() ·… [1,2,3,4].slice(1, [1, [1，2,3, 2, 3, 4].slice(1, .slice 3);//[2,3] // 3); 3 26.some() 26. some() [1, 13.51.5.me(n.82.1：/fa === 0）； 5].some( some n 2 false 27. 7.sort() sorto [3, [3,1, 1, 2].sort(); // //[1,2,3] 1,21.sort()://[1,2,31 [1, 3] © Codeflare 9'">
            <a:extLst>
              <a:ext uri="{FF2B5EF4-FFF2-40B4-BE49-F238E27FC236}">
                <a16:creationId xmlns:a16="http://schemas.microsoft.com/office/drawing/2014/main" id="{A6F98E98-9CF1-32E8-873B-2E4C739A21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 y="650240"/>
            <a:ext cx="5801360" cy="580136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ay be a graphic of text that says '28. splice() const arr [1, 2, arr.splice(1, splice( arr 1); 3]; emoves2 2【1，3] 2 3] 29.toLocaleString() 29. [1000, new 100nevDate().toLocaleString() Date() 30.toString() 30. [1, 2, 3].toString()://&quot;1,2,3&quot; 3]. 3].toString(); // &quot;1,2,3&quot; Codeflare 10'">
            <a:extLst>
              <a:ext uri="{FF2B5EF4-FFF2-40B4-BE49-F238E27FC236}">
                <a16:creationId xmlns:a16="http://schemas.microsoft.com/office/drawing/2014/main" id="{D3F8B8FD-3FEB-AC5A-EF17-20CA18189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650240"/>
            <a:ext cx="5801360" cy="5801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410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ay be a graphic of text that says '31. unshift() const arr= [2, arr arr.unshift(1) 1); 3]; // //[1, [1, [1,2,3] 2, 2,3] 3] 32. values() [10, 20].values(); 20]. // Iterator of values 33. findLast() … [1, [1,2,3, 2, 3, 41.findLlast(n=n82=0)://4 === 0); ].findLast(n [1,2,3,4].findLast(n 2,3,4).findLast(n=&gt; =&gt;n%2===0);//4 n 2 Codeflare'">
            <a:extLst>
              <a:ext uri="{FF2B5EF4-FFF2-40B4-BE49-F238E27FC236}">
                <a16:creationId xmlns:a16="http://schemas.microsoft.com/office/drawing/2014/main" id="{2204D1F3-93DF-2ACB-77BA-5DE4624D8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 y="530860"/>
            <a:ext cx="5796280" cy="57962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May be a graphic of text that says '34. findLastlndex() [1,2,3, [1, 3,4l.fioLlsLiee=1:// 3, .findLast ndLastIndex( Index(n &gt;82 n 2 0);//3 0); SUMMARY JavaScript array methods give you powerful, expressive tools to create, transform, search, and manage data efficiently- -once you understand them, writing clean, readable, and scalable code becomes second nature. Codeflare The TheEnd End 12'">
            <a:extLst>
              <a:ext uri="{FF2B5EF4-FFF2-40B4-BE49-F238E27FC236}">
                <a16:creationId xmlns:a16="http://schemas.microsoft.com/office/drawing/2014/main" id="{F3F801D1-BFCF-7259-CE27-11353C4A2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30860"/>
            <a:ext cx="5796280" cy="579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384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438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8168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16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May be a graphic of text that says &quot;Javascript Array Method: map() - Simply Explained Transforms each element into a new array, leaving the original unchanged. 1 会 3 1 [1,2,3] [1, 2,3] →×*2 Applied EVERY element entindividually 女 [2,4,6] 6] [2, 1. Original Array (Input) 2. The Tap() Process (Transformatior Function) Code Example (Input &amp; Function) 3. New Array (Output) const numbers const doub Result (Output) numbe 3]; S.map(nu num 21; consol .Logidoubleul; e.log!nunbers); Unchanged! Creates a BRAND NEW array. Original array is NOT modified. Applies function to ALL elements. HTML&quot;">
            <a:extLst>
              <a:ext uri="{FF2B5EF4-FFF2-40B4-BE49-F238E27FC236}">
                <a16:creationId xmlns:a16="http://schemas.microsoft.com/office/drawing/2014/main" id="{428742DC-B593-F28E-FDE6-46E9E3C0F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91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8CD9B-EEDD-99C0-6D5A-127250408085}"/>
              </a:ext>
            </a:extLst>
          </p:cNvPr>
          <p:cNvSpPr>
            <a:spLocks noGrp="1"/>
          </p:cNvSpPr>
          <p:nvPr>
            <p:ph type="title"/>
          </p:nvPr>
        </p:nvSpPr>
        <p:spPr>
          <a:xfrm>
            <a:off x="838200" y="3016885"/>
            <a:ext cx="10515600" cy="1325563"/>
          </a:xfrm>
        </p:spPr>
        <p:txBody>
          <a:bodyPr>
            <a:normAutofit fontScale="90000"/>
          </a:bodyPr>
          <a:lstStyle/>
          <a:p>
            <a:pPr algn="ctr"/>
            <a:r>
              <a:rPr lang="en-US" sz="9600" b="1" dirty="0">
                <a:solidFill>
                  <a:srgbClr val="C00000"/>
                </a:solidFill>
              </a:rPr>
              <a:t>JAVASCRIPT</a:t>
            </a:r>
          </a:p>
        </p:txBody>
      </p:sp>
    </p:spTree>
    <p:extLst>
      <p:ext uri="{BB962C8B-B14F-4D97-AF65-F5344CB8AC3E}">
        <p14:creationId xmlns:p14="http://schemas.microsoft.com/office/powerpoint/2010/main" val="3035276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44ECA-5748-D7CE-881E-6673B19F9FD0}"/>
            </a:ext>
          </a:extLst>
        </p:cNvPr>
        <p:cNvGrpSpPr/>
        <p:nvPr/>
      </p:nvGrpSpPr>
      <p:grpSpPr>
        <a:xfrm>
          <a:off x="0" y="0"/>
          <a:ext cx="0" cy="0"/>
          <a:chOff x="0" y="0"/>
          <a:chExt cx="0" cy="0"/>
        </a:xfrm>
      </p:grpSpPr>
      <p:pic>
        <p:nvPicPr>
          <p:cNvPr id="19458" name="Picture 2" descr="May be a graphic of text that says &quot;SIMPLY EXPLAINING MOUSE EVENTS IN CSS 1. CLICKING (Action) :active state applied, 'click' event fired 2. HOVERING (Movement) CARD :hover state active, 'mouseover' &amp; &amp; 'mouseenter' fired on leave, 'mouseout' &amp; 'mouseleave' fired 3. PRESSING (State) ICON 'mousedown' fired on press down 'mouseup' fired on release CSS pseudo-classes and JavaScript event listeners handle these interactions for interactivity. HTML&quot;">
            <a:extLst>
              <a:ext uri="{FF2B5EF4-FFF2-40B4-BE49-F238E27FC236}">
                <a16:creationId xmlns:a16="http://schemas.microsoft.com/office/drawing/2014/main" id="{03FA50E9-8675-3C38-D71D-270828EC0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468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May be a graphic of blueprint, floor plan and text that says &quot;NON-SEMANTIC (Generic Structure) &lt;div&gt; SEMANTIC (Meaningful Structure) &lt;span&gt; &lt;divs &lt;div&gt; &lt;div&gt; &lt;header&gt; (Page Header) &lt;span&gt; &lt;div&gt; &lt;div&gt; &lt;nav&gt; (Navigation) kdiv&gt; &lt;div&gt; &lt;div&gt; &lt;main&gt; (Main Content) &lt;span&gt; &lt;div&gt; &lt;div&gt; &lt;div&gt; &lt;article&gt; (Article) &lt;span&gt; &lt;div&gt; &lt;div&gt; &lt;div&gt; &lt;article&gt; (Article) &lt;aside&gt; (Sidebar Information) &lt;footer&gt; (Page Footer) Generic containers, no inherent meaning for machines. BETTERSTRUCTURE BETTER STRUCTURE &amp;UNDERSTANDING Harder for accessibility &amp; SEO. Tags describe their purpose. Improves Accessibility, SEO, and Code Maintainability. (Header?) ጂ Header Header &lt;div&gt; (Sidebar?) Navigation &lt;div&gt; (Content?) Main Content Article 1 &lt;div&gt; (Footer?) Sidebar Footer HTML&quot;">
            <a:extLst>
              <a:ext uri="{FF2B5EF4-FFF2-40B4-BE49-F238E27FC236}">
                <a16:creationId xmlns:a16="http://schemas.microsoft.com/office/drawing/2014/main" id="{7AC7D47D-1F1A-CABA-4CC0-7AABD7924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891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1175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 notebook page with a list of types of functions in Javascript, including Function Declaration, Function Expression, Arrow Function, and other concepts.">
            <a:extLst>
              <a:ext uri="{FF2B5EF4-FFF2-40B4-BE49-F238E27FC236}">
                <a16:creationId xmlns:a16="http://schemas.microsoft.com/office/drawing/2014/main" id="{438A1959-27F3-479E-552B-15AB00081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080" y="0"/>
            <a:ext cx="5524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May be an image of ‎text that says '‎5 ways to define a function in JavaScript 1.Function 1.FunctionDeclaration Declaration function sum (a, b){ a b; 2.FunctionExpression Function Expression let sum sum( sum(2,3) 3) function (a, a b; b){ } sum(2,3) ) sum 3. 3.Arrowfunction Arrow function let sum 4.1IFEFunction 4.IIFE Function (a,b)=&gt;{ ط (a (a,b) a b; } sum( ) (function (a, b) (function(a,b){ (a,b){ { a b; }）(2,3）； 3); })(2, 5.FunctionConstructor 5. Function Constructor let sum Function( a a, 'b', 'return 'returna+b' a a b' ); sum(2,3) B) sum(‎'‎">
            <a:extLst>
              <a:ext uri="{FF2B5EF4-FFF2-40B4-BE49-F238E27FC236}">
                <a16:creationId xmlns:a16="http://schemas.microsoft.com/office/drawing/2014/main" id="{C4CF537E-EDD7-5CFB-BF43-B58F152A6D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19" b="6815"/>
          <a:stretch>
            <a:fillRect/>
          </a:stretch>
        </p:blipFill>
        <p:spPr bwMode="auto">
          <a:xfrm>
            <a:off x="6471284" y="0"/>
            <a:ext cx="502163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971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May be a graphic of toy and text that says &quot;ARROW FUNCTION JS&quot;">
            <a:extLst>
              <a:ext uri="{FF2B5EF4-FFF2-40B4-BE49-F238E27FC236}">
                <a16:creationId xmlns:a16="http://schemas.microsoft.com/office/drawing/2014/main" id="{1A51BA0D-397A-A585-C8CD-4AB51907B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794" y="529677"/>
            <a:ext cx="5198645" cy="579864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4340" name="Picture 4" descr="May be a graphic of text that says &quot;WHAT IS ARROW FUNCTION? Arrow function is one of the features introduced in the ES6 version of JavaScript It allows you to create functions in a cleaner and shorter way as compared to regular functions. Syntax:- (paraml, param2, paramN) { statement(s)&quot;">
            <a:extLst>
              <a:ext uri="{FF2B5EF4-FFF2-40B4-BE49-F238E27FC236}">
                <a16:creationId xmlns:a16="http://schemas.microsoft.com/office/drawing/2014/main" id="{681A649E-507E-749F-6EAD-F585D81D5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249" y="529677"/>
            <a:ext cx="5436229" cy="5798645"/>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163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0" name="Picture 6" descr="May be a graphic of text that says &quot;Regular Regularfunction function function hello() functionhello() { return Hello world&quot;; Arrow function const hello hello=()=&gt; () {return &quot;Hello (return&quot;Helloworld&quot; world&quot;}&quot;">
            <a:extLst>
              <a:ext uri="{FF2B5EF4-FFF2-40B4-BE49-F238E27FC236}">
                <a16:creationId xmlns:a16="http://schemas.microsoft.com/office/drawing/2014/main" id="{87F88F7E-4024-3F34-8DBF-086E82AC81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934" y="717628"/>
            <a:ext cx="5154614" cy="549147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6392" name="Picture 8" descr="May be an image of text that says &quot;We can remove a return and {} bracket if the function have only only single line statement const hello () &quot;Hello world&quot;&quot;">
            <a:extLst>
              <a:ext uri="{FF2B5EF4-FFF2-40B4-BE49-F238E27FC236}">
                <a16:creationId xmlns:a16="http://schemas.microsoft.com/office/drawing/2014/main" id="{31C7A9CD-A901-0DBE-EE45-ECF7983D4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717628"/>
            <a:ext cx="5134276" cy="549147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505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May be an image of text that says &quot;If you have parameters, you pass them inside the parentheses ( const hello= (name) &quot;Hello&quot; name;&quot;">
            <a:extLst>
              <a:ext uri="{FF2B5EF4-FFF2-40B4-BE49-F238E27FC236}">
                <a16:creationId xmlns:a16="http://schemas.microsoft.com/office/drawing/2014/main" id="{C4A5E156-053D-0262-0A2B-1185807DF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988" y="497437"/>
            <a:ext cx="5303597" cy="570080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7412" name="Picture 4" descr="May be an image of text that says &quot;In fact, if you have only one parameter you can skip the O as well parentheses const hello= =name name &quot;Hello&quot;+ name;&quot;">
            <a:extLst>
              <a:ext uri="{FF2B5EF4-FFF2-40B4-BE49-F238E27FC236}">
                <a16:creationId xmlns:a16="http://schemas.microsoft.com/office/drawing/2014/main" id="{5E64DA0B-3944-E7C2-5723-8E61F0C27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97436"/>
            <a:ext cx="5282482" cy="570080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852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May be a graphic of text that says &quot;JS Function Currying in Javascript&quot;">
            <a:extLst>
              <a:ext uri="{FF2B5EF4-FFF2-40B4-BE49-F238E27FC236}">
                <a16:creationId xmlns:a16="http://schemas.microsoft.com/office/drawing/2014/main" id="{3AA228A9-6215-5125-B1D7-CBD90AADB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43" y="448519"/>
            <a:ext cx="6034094" cy="5960962"/>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May be a graphic of text that says &quot;01 (A,B,c) Standard StandardFunction Function F R (A) Curried CurriedFunction Function (င) (B) ( Y x z ------→ R&quot;">
            <a:extLst>
              <a:ext uri="{FF2B5EF4-FFF2-40B4-BE49-F238E27FC236}">
                <a16:creationId xmlns:a16="http://schemas.microsoft.com/office/drawing/2014/main" id="{0EAFB38B-5344-2658-E508-9900F214E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856" y="448519"/>
            <a:ext cx="5244818" cy="5960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172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May be a graphic of text that says &quot;02 Currying in Javascript is a process of converting multiple parameter function into sequence of functions that each take a single argument. function multiply(x, y, z) return x*y*z } Calling function with normal syntax console.1og(multiply(5,5,5)) console. ,5)); Output: 125 ··· function multiply(x){ return function(y){ return function(z){ return X*y*z Calling function with currying syntax console.1og(multiply(5)(5)(5)): // Output: //Output:12 125&quot;">
            <a:extLst>
              <a:ext uri="{FF2B5EF4-FFF2-40B4-BE49-F238E27FC236}">
                <a16:creationId xmlns:a16="http://schemas.microsoft.com/office/drawing/2014/main" id="{16DEF68A-7559-E5C9-659B-2AC4699FF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 y="0"/>
            <a:ext cx="60737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May be a graphic of text that says &quot;03 Example Creating α Friend Request Curry Function name of person and the message is the return value here func function sendReq greet) { return function funct function(name){ name return func function(message){ ${greet} ${name}, return } ${message} } sendReq( Hello' )( 'Harry )( Can you please add Te as your connection on LinkedinIn ？）； OUTPUT Hello Aishya, Can you please add me as your connection tion on LinkedinIn ?&quot;">
            <a:extLst>
              <a:ext uri="{FF2B5EF4-FFF2-40B4-BE49-F238E27FC236}">
                <a16:creationId xmlns:a16="http://schemas.microsoft.com/office/drawing/2014/main" id="{E920A8C0-9CCD-33F3-6BB0-981901C08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400" y="0"/>
            <a:ext cx="6070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758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May be a graphic of text that says &quot;Infinite Currying 04 Curryingat a function that takes infinite arguments function func multiply(a) { return returnfunction(b){ function(b){ if(!b) return a; } return multiply(a ;. console.log(multply(5x(2)(3)(6)): （3)(6)（））； OUTPUT 180&quot;">
            <a:extLst>
              <a:ext uri="{FF2B5EF4-FFF2-40B4-BE49-F238E27FC236}">
                <a16:creationId xmlns:a16="http://schemas.microsoft.com/office/drawing/2014/main" id="{3726B922-BEE8-8411-9337-CD3B3332B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8531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264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y be a graphic of text">
            <a:extLst>
              <a:ext uri="{FF2B5EF4-FFF2-40B4-BE49-F238E27FC236}">
                <a16:creationId xmlns:a16="http://schemas.microsoft.com/office/drawing/2014/main" id="{69010E3D-A69C-4271-353A-CB1B4350B4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495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2660B0E7-3BF3-9E2A-453A-BD48C16811A0}"/>
              </a:ext>
            </a:extLst>
          </p:cNvPr>
          <p:cNvSpPr>
            <a:spLocks noChangeArrowheads="1"/>
          </p:cNvSpPr>
          <p:nvPr/>
        </p:nvSpPr>
        <p:spPr bwMode="auto">
          <a:xfrm>
            <a:off x="4876801" y="1903539"/>
            <a:ext cx="609599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3600" b="0" i="0" u="none" strike="noStrike" cap="none" normalizeH="0" baseline="0">
                <a:ln>
                  <a:noFill/>
                </a:ln>
                <a:solidFill>
                  <a:srgbClr val="FF0000"/>
                </a:solidFill>
                <a:effectLst/>
                <a:latin typeface="Segoe UI Historic" panose="020B0502040204020203" pitchFamily="34" charset="0"/>
                <a:cs typeface="Segoe UI Historic" panose="020B0502040204020203" pitchFamily="34" charset="0"/>
              </a:rPr>
              <a:t>JavaScript Evolution: From ES6 to ES14 — How JS Keeps Getting Better               </a:t>
            </a:r>
            <a:br>
              <a:rPr kumimoji="0" lang="en-US" altLang="en-US" sz="3600" b="0" i="0" u="none" strike="noStrike" cap="none" normalizeH="0" baseline="0">
                <a:ln>
                  <a:noFill/>
                </a:ln>
                <a:solidFill>
                  <a:srgbClr val="FF0000"/>
                </a:solidFill>
                <a:effectLst/>
              </a:rPr>
            </a:br>
            <a:endParaRPr kumimoji="0" lang="en-US" altLang="en-US" sz="3600" b="0" i="0" u="none" strike="noStrike" cap="none" normalizeH="0" baseline="0">
              <a:ln>
                <a:noFill/>
              </a:ln>
              <a:solidFill>
                <a:srgbClr val="FF0000"/>
              </a:solidFill>
              <a:effectLst/>
            </a:endParaRPr>
          </a:p>
        </p:txBody>
      </p:sp>
    </p:spTree>
    <p:extLst>
      <p:ext uri="{BB962C8B-B14F-4D97-AF65-F5344CB8AC3E}">
        <p14:creationId xmlns:p14="http://schemas.microsoft.com/office/powerpoint/2010/main" val="2268307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May be an image of text">
            <a:extLst>
              <a:ext uri="{FF2B5EF4-FFF2-40B4-BE49-F238E27FC236}">
                <a16:creationId xmlns:a16="http://schemas.microsoft.com/office/drawing/2014/main" id="{6F010B33-671D-F241-0F05-3BE1ACD73E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321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99678-2F83-82D1-1A14-0AD6374DE5B5}"/>
            </a:ext>
          </a:extLst>
        </p:cNvPr>
        <p:cNvGrpSpPr/>
        <p:nvPr/>
      </p:nvGrpSpPr>
      <p:grpSpPr>
        <a:xfrm>
          <a:off x="0" y="0"/>
          <a:ext cx="0" cy="0"/>
          <a:chOff x="0" y="0"/>
          <a:chExt cx="0" cy="0"/>
        </a:xfrm>
      </p:grpSpPr>
      <p:pic>
        <p:nvPicPr>
          <p:cNvPr id="1026" name="Picture 2" descr="May be a graphic of text that says 'WHAT IS A CLASS IN JAVASCRIPT?'">
            <a:extLst>
              <a:ext uri="{FF2B5EF4-FFF2-40B4-BE49-F238E27FC236}">
                <a16:creationId xmlns:a16="http://schemas.microsoft.com/office/drawing/2014/main" id="{82A0046B-4B28-BF6D-5D21-86982CC74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2" y="0"/>
            <a:ext cx="59451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y be a graphic of blueprint and text">
            <a:extLst>
              <a:ext uri="{FF2B5EF4-FFF2-40B4-BE49-F238E27FC236}">
                <a16:creationId xmlns:a16="http://schemas.microsoft.com/office/drawing/2014/main" id="{304B047D-DA68-1D83-1484-7C8356FFB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3462" y="0"/>
            <a:ext cx="59277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212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58BC4-3C5D-46B4-47B1-1262912971CC}"/>
            </a:ext>
          </a:extLst>
        </p:cNvPr>
        <p:cNvGrpSpPr/>
        <p:nvPr/>
      </p:nvGrpSpPr>
      <p:grpSpPr>
        <a:xfrm>
          <a:off x="0" y="0"/>
          <a:ext cx="0" cy="0"/>
          <a:chOff x="0" y="0"/>
          <a:chExt cx="0" cy="0"/>
        </a:xfrm>
      </p:grpSpPr>
      <p:pic>
        <p:nvPicPr>
          <p:cNvPr id="2050" name="Picture 2" descr="May be a graphic of text that says '3 Before classes, developers relied heavily on constructor functions and prototypes. While powerful, that approach often looked confusing and verbose. Classes solve this oy: Providing a cleaner, more readable syntax that feels natural. Making it easy to create multiple objects with shared behavior. Supporting inheritance, so one class can build on another. Offering encapsulation with private fields, keeping sensitive data hidden. In short: Classes bring structure and clarity to JavaScript code, especially in larger applications.'">
            <a:extLst>
              <a:ext uri="{FF2B5EF4-FFF2-40B4-BE49-F238E27FC236}">
                <a16:creationId xmlns:a16="http://schemas.microsoft.com/office/drawing/2014/main" id="{2EBC22CD-3EA0-764F-E85F-4C8762DCB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09" y="0"/>
            <a:ext cx="59039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y be an image of text that says 'BASIC EXAMPLE Person nstructor(name,age)( tructor(name, age) this.name name; this.age age greet() greet return Hi ,I'm${this I'm ${this name} and tu,.t3ttsco.comsotsla/ss I'm ${this.age age} years old. user Person Person(&quot;John&quot; John&quot; console log( user greet()); 25) Here, Person is the blueprint, and user is an instance created from it. Each instance can have its own data but share the same behavior.'">
            <a:extLst>
              <a:ext uri="{FF2B5EF4-FFF2-40B4-BE49-F238E27FC236}">
                <a16:creationId xmlns:a16="http://schemas.microsoft.com/office/drawing/2014/main" id="{00999365-D8BF-B10D-3D78-F02784D6F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5926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394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E6CBE-4799-1326-3965-BEAA9C10AE5F}"/>
            </a:ext>
          </a:extLst>
        </p:cNvPr>
        <p:cNvGrpSpPr/>
        <p:nvPr/>
      </p:nvGrpSpPr>
      <p:grpSpPr>
        <a:xfrm>
          <a:off x="0" y="0"/>
          <a:ext cx="0" cy="0"/>
          <a:chOff x="0" y="0"/>
          <a:chExt cx="0" cy="0"/>
        </a:xfrm>
      </p:grpSpPr>
      <p:pic>
        <p:nvPicPr>
          <p:cNvPr id="3074" name="Picture 2" descr="May be a graphic of text that says 'INHERITANCE 5 class Animal speak() { return { &quot;Some sound&quot;; } Doe class speak() extends { return Animal { &quot;Woof!&quot;; } const d new Dog(); console.log(d.speak()); speak console.log Woof! The extends allows one class to inherit from another.'">
            <a:extLst>
              <a:ext uri="{FF2B5EF4-FFF2-40B4-BE49-F238E27FC236}">
                <a16:creationId xmlns:a16="http://schemas.microsoft.com/office/drawing/2014/main" id="{9D4594FC-0896-326B-EFAD-F5B779FE4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23" y="0"/>
            <a:ext cx="58562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y be a graphic of text that says '6 ENCAPSULATION WITH PRIVATE FIELDS class BankAccount #balance Θ; deposit amount) this .#balance amount; getBalance() { return this #balance;} } const acc new BankAccount( acc deposit acc.deposit(100); 100) console log getBalance( 100 #balance is private directly. can't be accessed'">
            <a:extLst>
              <a:ext uri="{FF2B5EF4-FFF2-40B4-BE49-F238E27FC236}">
                <a16:creationId xmlns:a16="http://schemas.microsoft.com/office/drawing/2014/main" id="{86A64EBF-8B15-AAD4-42D2-6D6B555C8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5956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821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4A8C4-B9EB-642A-B3DE-AC8123550B6F}"/>
            </a:ext>
          </a:extLst>
        </p:cNvPr>
        <p:cNvGrpSpPr/>
        <p:nvPr/>
      </p:nvGrpSpPr>
      <p:grpSpPr>
        <a:xfrm>
          <a:off x="0" y="0"/>
          <a:ext cx="0" cy="0"/>
          <a:chOff x="0" y="0"/>
          <a:chExt cx="0" cy="0"/>
        </a:xfrm>
      </p:grpSpPr>
      <p:pic>
        <p:nvPicPr>
          <p:cNvPr id="4098" name="Picture 2" descr="May be a graphic of text that says '7 STATIC METHODS class MathUtils { add(a, b) static } { {return a a+b;} b; b;} console. log (MathUtils Log(MathUtils.add(2, add(2, 3)); The static methods belong to the class, not instances'">
            <a:extLst>
              <a:ext uri="{FF2B5EF4-FFF2-40B4-BE49-F238E27FC236}">
                <a16:creationId xmlns:a16="http://schemas.microsoft.com/office/drawing/2014/main" id="{F68B8CCE-2A87-6A0A-8AB8-CA98E79EC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0"/>
            <a:ext cx="59356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y be a graphic of eyeglasses and text that says 'WHEN TO USE CLASSES? Modeling entities (User, Product, Car, etc.) Large applications needing OOP structure When working in teams familiar with OOP WWher X For small utilities may be simpler closures or functions'">
            <a:extLst>
              <a:ext uri="{FF2B5EF4-FFF2-40B4-BE49-F238E27FC236}">
                <a16:creationId xmlns:a16="http://schemas.microsoft.com/office/drawing/2014/main" id="{C5A0987B-C08D-AF7A-6D0F-DF9158524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59594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695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May be a graphic of text that says 'ASYNCHRONOUS JAVASCRIPT'">
            <a:extLst>
              <a:ext uri="{FF2B5EF4-FFF2-40B4-BE49-F238E27FC236}">
                <a16:creationId xmlns:a16="http://schemas.microsoft.com/office/drawing/2014/main" id="{C34599F7-71EA-E1D3-3C7F-3B79CFE15D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20" y="0"/>
            <a:ext cx="56197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May be a doodle of text that says 'Let's first understand How Does Synchronous JavaScript Work? const second= =&gt; console.log('Hel console. log( Hello o there!') ) } const first () =&gt; console. console.log(' log( Hi there!') second( conso Le log( The End ) } first() This code 6 run inside a Call Stack Call Whaaat !'">
            <a:extLst>
              <a:ext uri="{FF2B5EF4-FFF2-40B4-BE49-F238E27FC236}">
                <a16:creationId xmlns:a16="http://schemas.microsoft.com/office/drawing/2014/main" id="{CD3DA04F-00E0-8DD1-DDC7-296C0460F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313" y="0"/>
            <a:ext cx="5616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409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May be an image of text that says 'JavaScript IS is a single-threaded language Which means it has a single call stack Okaay 1 The Call Stack is a LIFO stack Then And it's is used to store the execution of our code Then Can you illustrate Canyouillustratethe the previous code *IIFO items can be added or removed from the tor of the stack stackonly onlv'">
            <a:extLst>
              <a:ext uri="{FF2B5EF4-FFF2-40B4-BE49-F238E27FC236}">
                <a16:creationId xmlns:a16="http://schemas.microsoft.com/office/drawing/2014/main" id="{A0E26D4F-B39C-9C56-BF2E-647EA85A6E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56149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May be a graphic of map, blueprint, floor plan and text that says 'This ThisisCallStack is a Call Stack When console.log(&quot;hi &quot;hi there!&quot;) finishes, console. log(hi we popped it to off from the stack main() consolelog( therel) first() main() first() Step 1 main() Step 2 first() main() Step 3 Step 4 conbolel second() there!&quot;) first() second() main() first() second() main() Step 5 first() main() Step 6 first() main() Step 7 consolelogiT Th Step 8 end) first() main() first() main() Step 9 main() Step 10 Step 11 Step 12'">
            <a:extLst>
              <a:ext uri="{FF2B5EF4-FFF2-40B4-BE49-F238E27FC236}">
                <a16:creationId xmlns:a16="http://schemas.microsoft.com/office/drawing/2014/main" id="{556440A7-0747-7016-39AB-0BE5335BC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845" y="0"/>
            <a:ext cx="5619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693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ay be a doodle of ‎text that says '‎Let's now understand How Does Asynchronous JavaScript Work? Now that you have a basic idea about Call Stack. What's wrong with this code networkRequest() takes time. It won't run synchronous way in const networ networkRequest setTimeout( =&gt; { console. log( 'Async Code 2000); console. log( Hello Wor World networ kReques networkRequest(); و console. log( The end‎'‎">
            <a:extLst>
              <a:ext uri="{FF2B5EF4-FFF2-40B4-BE49-F238E27FC236}">
                <a16:creationId xmlns:a16="http://schemas.microsoft.com/office/drawing/2014/main" id="{3B519644-B8E5-0B75-343D-B9AB2B4722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0"/>
            <a:ext cx="56245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May be an illustration of blueprint and text that says 'To understand how this code is executed, we have to understand 2 new concepts Ooooh, new random words again 2 concepts are: event loop, and the callback queue Give Givemeanillustration me an illustration'">
            <a:extLst>
              <a:ext uri="{FF2B5EF4-FFF2-40B4-BE49-F238E27FC236}">
                <a16:creationId xmlns:a16="http://schemas.microsoft.com/office/drawing/2014/main" id="{5F34D1EF-8F69-4844-2BBE-389A15DCA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0"/>
            <a:ext cx="5619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450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ay be a graphic of text that says 'Let's get back to the code and see how it's executed in an asynchronous way. Call Stack WebAPIs Web APIs setT Timeout() console.log(h console.log('hithere!) console there!') Event Eventloop loop ១ CallBackQueu CallBack Queue const networkRequest setTimeout( console. log( Async Code :( 2000); }; console. log( Hello World'); ); Wor ld networkRequest( conso log( The end''">
            <a:extLst>
              <a:ext uri="{FF2B5EF4-FFF2-40B4-BE49-F238E27FC236}">
                <a16:creationId xmlns:a16="http://schemas.microsoft.com/office/drawing/2014/main" id="{1484827A-E4E6-FAD7-770C-F1732FDF39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920" y="0"/>
            <a:ext cx="56197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May be an image of text that says '2 conso e logl World') is pusheo then popped off to Call Stack he stack Web WebAPls APIs Message Queue 3 Next, cal to networ networkRequest() kRequest() then set| setTimeout() is pushed to the top of the stack The setT meout() method starts a timer of 2s. Call Stack Timer Web APIs setTimeout() setTimeout() networkRequest() 4 Message Queue ۲ setT imeout() has finish ed and it's popped off from the stack. After it, console.log('T he End') is pushed to the stack Call Stack Timer Web APIs setTimeout() console.lo The end! Message Queue'">
            <a:extLst>
              <a:ext uri="{FF2B5EF4-FFF2-40B4-BE49-F238E27FC236}">
                <a16:creationId xmlns:a16="http://schemas.microsoft.com/office/drawing/2014/main" id="{915C132B-B53C-6094-7FC9-1B32752D9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845" y="0"/>
            <a:ext cx="5619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517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ay be an image of map and text">
            <a:extLst>
              <a:ext uri="{FF2B5EF4-FFF2-40B4-BE49-F238E27FC236}">
                <a16:creationId xmlns:a16="http://schemas.microsoft.com/office/drawing/2014/main" id="{D6F4D7CE-D998-092D-F78E-BF58ACFCC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 y="0"/>
            <a:ext cx="56181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May be a doodle of text that says 'Got it it? Gotit? ? 1 Nope Whaaaaaat !! Save the post Savethepostand and read it later SAVE SAVE'">
            <a:extLst>
              <a:ext uri="{FF2B5EF4-FFF2-40B4-BE49-F238E27FC236}">
                <a16:creationId xmlns:a16="http://schemas.microsoft.com/office/drawing/2014/main" id="{33A5D1B1-BA16-6F21-5566-BA3B70A11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8883" y="0"/>
            <a:ext cx="5613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400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ay be a graphic of text">
            <a:extLst>
              <a:ext uri="{FF2B5EF4-FFF2-40B4-BE49-F238E27FC236}">
                <a16:creationId xmlns:a16="http://schemas.microsoft.com/office/drawing/2014/main" id="{97EB02A2-C9F5-23CF-FC57-A5D258436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698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087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4601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CCC06-3BE3-2239-7631-27BF0C70947E}"/>
            </a:ext>
          </a:extLst>
        </p:cNvPr>
        <p:cNvGrpSpPr/>
        <p:nvPr/>
      </p:nvGrpSpPr>
      <p:grpSpPr>
        <a:xfrm>
          <a:off x="0" y="0"/>
          <a:ext cx="0" cy="0"/>
          <a:chOff x="0" y="0"/>
          <a:chExt cx="0" cy="0"/>
        </a:xfrm>
      </p:grpSpPr>
    </p:spTree>
    <p:extLst>
      <p:ext uri="{BB962C8B-B14F-4D97-AF65-F5344CB8AC3E}">
        <p14:creationId xmlns:p14="http://schemas.microsoft.com/office/powerpoint/2010/main" val="2556937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66EB1-60C3-31C7-28AC-9F2FE6E7C74C}"/>
            </a:ext>
          </a:extLst>
        </p:cNvPr>
        <p:cNvGrpSpPr/>
        <p:nvPr/>
      </p:nvGrpSpPr>
      <p:grpSpPr>
        <a:xfrm>
          <a:off x="0" y="0"/>
          <a:ext cx="0" cy="0"/>
          <a:chOff x="0" y="0"/>
          <a:chExt cx="0" cy="0"/>
        </a:xfrm>
      </p:grpSpPr>
    </p:spTree>
    <p:extLst>
      <p:ext uri="{BB962C8B-B14F-4D97-AF65-F5344CB8AC3E}">
        <p14:creationId xmlns:p14="http://schemas.microsoft.com/office/powerpoint/2010/main" val="3933507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C8A85-D721-E038-89E3-F5775A9842E1}"/>
            </a:ext>
          </a:extLst>
        </p:cNvPr>
        <p:cNvGrpSpPr/>
        <p:nvPr/>
      </p:nvGrpSpPr>
      <p:grpSpPr>
        <a:xfrm>
          <a:off x="0" y="0"/>
          <a:ext cx="0" cy="0"/>
          <a:chOff x="0" y="0"/>
          <a:chExt cx="0" cy="0"/>
        </a:xfrm>
      </p:grpSpPr>
    </p:spTree>
    <p:extLst>
      <p:ext uri="{BB962C8B-B14F-4D97-AF65-F5344CB8AC3E}">
        <p14:creationId xmlns:p14="http://schemas.microsoft.com/office/powerpoint/2010/main" val="1728204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06639-9134-893E-314F-18D5B635A329}"/>
            </a:ext>
          </a:extLst>
        </p:cNvPr>
        <p:cNvGrpSpPr/>
        <p:nvPr/>
      </p:nvGrpSpPr>
      <p:grpSpPr>
        <a:xfrm>
          <a:off x="0" y="0"/>
          <a:ext cx="0" cy="0"/>
          <a:chOff x="0" y="0"/>
          <a:chExt cx="0" cy="0"/>
        </a:xfrm>
      </p:grpSpPr>
    </p:spTree>
    <p:extLst>
      <p:ext uri="{BB962C8B-B14F-4D97-AF65-F5344CB8AC3E}">
        <p14:creationId xmlns:p14="http://schemas.microsoft.com/office/powerpoint/2010/main" val="1642914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2EAAD-9652-F863-2D4A-2BC704F9162D}"/>
            </a:ext>
          </a:extLst>
        </p:cNvPr>
        <p:cNvGrpSpPr/>
        <p:nvPr/>
      </p:nvGrpSpPr>
      <p:grpSpPr>
        <a:xfrm>
          <a:off x="0" y="0"/>
          <a:ext cx="0" cy="0"/>
          <a:chOff x="0" y="0"/>
          <a:chExt cx="0" cy="0"/>
        </a:xfrm>
      </p:grpSpPr>
    </p:spTree>
    <p:extLst>
      <p:ext uri="{BB962C8B-B14F-4D97-AF65-F5344CB8AC3E}">
        <p14:creationId xmlns:p14="http://schemas.microsoft.com/office/powerpoint/2010/main" val="1096111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698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y be a graphic of text that says &quot;JAVASCRIPT CHEATSHEET JS JS&quot;">
            <a:extLst>
              <a:ext uri="{FF2B5EF4-FFF2-40B4-BE49-F238E27FC236}">
                <a16:creationId xmlns:a16="http://schemas.microsoft.com/office/drawing/2014/main" id="{3F1BB0C9-D01D-A801-C361-F13FB45365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3976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y be a graphic of text that says &quot;1. Basic Variables let a leta=10; = 10; const constb=20; 20; b var c =30; varc=30; = block scoped constant function scoped (avoid using) str Data Types let let let &quot;Hello&quot;: num= 123; bool true; null; let let let string number boolean null undefined u; obj arr let { key: [1, 2, }; &quot;val&quot; 3]; Type Conversion Number （“123&quot;）； String( 123); Boolean(0); 01&quot;">
            <a:extLst>
              <a:ext uri="{FF2B5EF4-FFF2-40B4-BE49-F238E27FC236}">
                <a16:creationId xmlns:a16="http://schemas.microsoft.com/office/drawing/2014/main" id="{4C78FB34-3E6C-DD79-B65A-14BBC8958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187" y="0"/>
            <a:ext cx="5484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235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ay be a graphic of text that says &quot;2. Control Structures if-else if(a&gt;b){ if(a b) { console.log(&quot;A&quot;); log console. }else{ } else { console.log(&quot;B&quot; &quot;B&quot;); console log( } switch switch (day) { 1: console log( console.log(&quot;Mon&quot; &quot;Mon&quot;); break; default: console. log( &quot;Other&quot;); } loops for (let r(leti=0;i&lt;5;i++) i=0; i++) {} while (condition) {} do {} while (condition); 02&quot;">
            <a:extLst>
              <a:ext uri="{FF2B5EF4-FFF2-40B4-BE49-F238E27FC236}">
                <a16:creationId xmlns:a16="http://schemas.microsoft.com/office/drawing/2014/main" id="{35F4403E-D429-A0B1-9C48-F6A37D75D0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6022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y be a graphic of text that says &quot;3. Operators // % ** =====!=!== !== ＜〈=&gt;&gt;= &amp;&amp; arithmeti equality compar ison assignment 4. Functions function greet greet(name) name) return Hi, ${name}; } const sum (a, b) a Default Parameters function greet(name name &quot;Guest&quot;) &quot;Gues {} Rest Parameters function total(.. ..nums) total(...nums) { return nums. nums.reduce((a, reduce( b) a b); 03&quot;">
            <a:extLst>
              <a:ext uri="{FF2B5EF4-FFF2-40B4-BE49-F238E27FC236}">
                <a16:creationId xmlns:a16="http://schemas.microsoft.com/office/drawing/2014/main" id="{D733D9C4-D573-F3C9-3618-DDC8C884E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6783" y="0"/>
            <a:ext cx="5602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124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May be a graphic of text">
            <a:extLst>
              <a:ext uri="{FF2B5EF4-FFF2-40B4-BE49-F238E27FC236}">
                <a16:creationId xmlns:a16="http://schemas.microsoft.com/office/drawing/2014/main" id="{BB60903F-F8E1-CF0D-8107-26A66E185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313" y="0"/>
            <a:ext cx="5667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76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ay be a graphic of text that says &quot;let fruits 5. Arrays &quot;apple&quot;, &quot;banana&quot; Methods fruits. ruits.push(' .push(' &quot;mango&quot;); &quot;mango&quot; fruits. fruits.pop(); .pop(); fruits.shift(); fruits. fruits.unshift(&quot;kiwi&quot;); fruits.includes(' &quot;banana&quot;); fruits.index0f(' indexOf &quot;apple&quot;); fruits. fruits.forEach(f forEach(f console. console.1og(f)); log(f)); let newArr fruits.map(f f.toUpperCase()); Case()); f.toUpper let filtered fruits.filter(f fruits. f!== &quot;banana&quot;); let all [...fruits, &quot;grape&quot;]; 6. Objects let etuser user name: 'John&quot;, age greet() return Hi, ${this.name}; console. log(user name); delete user .age; const { name } user; 04&quot;">
            <a:extLst>
              <a:ext uri="{FF2B5EF4-FFF2-40B4-BE49-F238E27FC236}">
                <a16:creationId xmlns:a16="http://schemas.microsoft.com/office/drawing/2014/main" id="{73056337-CDD1-BD4A-4F8B-90E2D32FC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6022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y be a graphic of text that says &quot;7.ES6+ 7. ES6+ Features TemplateLiterals let msg Hello, ${name} Destructuring let [a, b] 2]; let obj2 { ...user, city: &quot;NY&quot; Optional let city user?.address?.city; Nullish let val input ?? &quot;default&quot;; let isAdmin user .isAdmin &amp;&amp; true; 8. DOM Manipulation document.getElenentById(&quot;id&quot;); document document document.querySelector(&quot;.class&quot;) ySelector( .class&quot;); let el document document.createElement(&quot;p&quot;): createElement(&quot;p el.textContent &quot;Hello&quot; document ocument.body.appendchild(el); body appendChild(el); l,addEventListener(&quot;click' &quot;click&quot;, () alert ert(&quot;Clicked&quot;)); &quot;Clicked&quot; 05&quot;">
            <a:extLst>
              <a:ext uri="{FF2B5EF4-FFF2-40B4-BE49-F238E27FC236}">
                <a16:creationId xmlns:a16="http://schemas.microsoft.com/office/drawing/2014/main" id="{B2F7BA7B-4B61-2344-C935-429CEDC51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9713" y="0"/>
            <a:ext cx="5602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099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ay be a graphic of text that says &quot;9. Async JS Callback setTimeout(() ()=&gt; =&gt; console console.log(&quot;Hi&quot;), log( 1000); Promise fetch( tch(&quot;api/data&quot;) .then(res res=&gt; =&gt; res. json()) (res .then(data= .then data console log data)) .catch(err =&gt; console.error(err)): Async/ Async/Await Await async function getData() { try let res await fetch(&quot;api/data&quot;); i/data&quot;); fetch( 'api/ let data await res.json(); res }catch } (err) { console.error(err); } 06&quot;">
            <a:extLst>
              <a:ext uri="{FF2B5EF4-FFF2-40B4-BE49-F238E27FC236}">
                <a16:creationId xmlns:a16="http://schemas.microsoft.com/office/drawing/2014/main" id="{7948C1E9-DA72-5A56-940A-3AF1EFA26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708" y="0"/>
            <a:ext cx="54848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ay be a graphic of text that says &quot;10. Advanced Topics Closure function outer() { let count 0; return function inner() { inner count++ return count; }; } Closure console console.log(a); var a 10; undefined this keyword const obj { name: &quot;JS&quot;, print: function () () { console.log(this.name); console. log( this.name); this. name) 07&quot;">
            <a:extLst>
              <a:ext uri="{FF2B5EF4-FFF2-40B4-BE49-F238E27FC236}">
                <a16:creationId xmlns:a16="http://schemas.microsoft.com/office/drawing/2014/main" id="{2701657B-1323-2F65-C15C-07F3ABB3A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480" y="0"/>
            <a:ext cx="5484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305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ay be a graphic of text that says &quot;Prototypes function Person(name) this this.name name; } Person prototype Person.prototype.sayHi sayHi function (){ return Hi ${this ${this.name}'; }; Classes class Animal { constructor(name) (name){ { this.name .name this. naTe } speak(){ { return '${this ${this.name} .name} makes noise.'; } 08&quot;">
            <a:extLst>
              <a:ext uri="{FF2B5EF4-FFF2-40B4-BE49-F238E27FC236}">
                <a16:creationId xmlns:a16="http://schemas.microsoft.com/office/drawing/2014/main" id="{A9BD5476-1ED5-3036-6A89-1CC393744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7" y="0"/>
            <a:ext cx="54848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May be a graphic of text that says &quot;11. Useful Methods b); arr .reduce((a, b) =&gt; a arr arr.find(e e === 3); arr arr.every(e 0); arr .some( arr.some(e e =&gt; e ==三 2); e String str .includes &quot;H&quot;); str.split(&quot; str.toUpperCase(); str r.replace &quot;ዝ&quot;, &quot;h&quot;); Number parseInt( &quot;123&quot;); parseFloat( &quot;12.3&quot;); 3&quot;); Object Object.keys(obj); Object. Object.values(obj); t.values( (obj); Object Object.entries(obj); 09&quot;">
            <a:extLst>
              <a:ext uri="{FF2B5EF4-FFF2-40B4-BE49-F238E27FC236}">
                <a16:creationId xmlns:a16="http://schemas.microsoft.com/office/drawing/2014/main" id="{B87C961B-CA12-4B29-E0C3-7451B6101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760" y="0"/>
            <a:ext cx="5484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7244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y be an image of text that says &quot;Frequently Asked JS JS Interview Questions JS Master essential JavaScript skills and and ace your next front end interview JS JS&quot;">
            <a:extLst>
              <a:ext uri="{FF2B5EF4-FFF2-40B4-BE49-F238E27FC236}">
                <a16:creationId xmlns:a16="http://schemas.microsoft.com/office/drawing/2014/main" id="{00FA2246-7842-480A-64CE-BA2E5CF2E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5775" y="0"/>
            <a:ext cx="6138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9761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May be a graphic of text that says &quot;#1 is Closures Functions retain access to variables from outer scope even after execution function outer(){ { let count=0; =0; count return function inner() { •Useful for data encapsulation and count++; return count; privacy const counter = outer(); console.1og(counter()); console console.log(counter()); console. · of memory leaks when using closures improperly&quot;">
            <a:extLst>
              <a:ext uri="{FF2B5EF4-FFF2-40B4-BE49-F238E27FC236}">
                <a16:creationId xmlns:a16="http://schemas.microsoft.com/office/drawing/2014/main" id="{63BAE0E1-4DCE-CF40-A1D8-7E6DC0F4D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125" y="0"/>
            <a:ext cx="6127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659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May be a graphic of text that says &quot;#2 us Asynchronous JavaScript •Master promises, async/await /await syntax for handling async operations fetchData() { = await Understand event loop, call stack, and event queue async function try { const response fetch( /api/data') const data = await response. json(); json console Log(data); } catch (error) { console.error error( Fetch error:' error); •Proper error handling in asynchronous flows } fetchData();&quot;">
            <a:extLst>
              <a:ext uri="{FF2B5EF4-FFF2-40B4-BE49-F238E27FC236}">
                <a16:creationId xmlns:a16="http://schemas.microsoft.com/office/drawing/2014/main" id="{9F2AFFB8-9AFD-D75B-2F58-EE7A63414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225" y="0"/>
            <a:ext cx="60515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770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ay be a graphic of text that says &quot;#3 us Prototypes&amp; &amp; Inheritance •JavaScript Java uses prototypal inheritance where objects inherit from prototypes ={ Animal sound'); •Prototype chains enable property delegation const animal speak() { console.lo } }; const dog= Object. .create (animal); dog dog.bark bark function( { console console.log( log( Woof! ); ）；}； }; dog.bark(); dog dog.speak(); •Know difference between classical and prototypal inheritance&quot;">
            <a:extLst>
              <a:ext uri="{FF2B5EF4-FFF2-40B4-BE49-F238E27FC236}">
                <a16:creationId xmlns:a16="http://schemas.microsoft.com/office/drawing/2014/main" id="{3832A72D-D471-AE4F-AEF4-15CB082A7C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3" y="0"/>
            <a:ext cx="6048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9853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ay be a graphic of text that says &quot;#4 S Event Delegation Use •Attach event listeners to a parent instead of many individual children propagation phases: capturing and bubbling •Optimize performance with delegated handlers effectively document getElementById( list ).addEventListener('cl ick (e) { if(e.target if(e. target &amp;&amp; e.target e,target.matches( .matches( li item )) { console.log( .log( Clicked: e.target get.textContent); } });&quot;">
            <a:extLst>
              <a:ext uri="{FF2B5EF4-FFF2-40B4-BE49-F238E27FC236}">
                <a16:creationId xmlns:a16="http://schemas.microsoft.com/office/drawing/2014/main" id="{40E11822-038F-4774-DBA8-5751E3D88F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288" y="0"/>
            <a:ext cx="60658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9023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ay be a graphic of text that says &quot;#5 Array &amp; Object Manipulation ·Map, filter, reduce help in transforming arrays •Object. keys() values(), ),and entries() allow iteration and manipulation Compose data efficiently for real problems const arr ]; const doubled =arr .map(x 2); const filtered= = doubled. doubled.filter(x nstfiltarad=doublei=x&gt;4; = filter( x&gt;4); X&gt;&quot;">
            <a:extLst>
              <a:ext uri="{FF2B5EF4-FFF2-40B4-BE49-F238E27FC236}">
                <a16:creationId xmlns:a16="http://schemas.microsoft.com/office/drawing/2014/main" id="{5F7B11C6-1303-B671-A2FB-F828C685C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325" y="0"/>
            <a:ext cx="62293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5406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3173D-A2A2-22D6-98D5-B7B08DF9D413}"/>
            </a:ext>
          </a:extLst>
        </p:cNvPr>
        <p:cNvGrpSpPr/>
        <p:nvPr/>
      </p:nvGrpSpPr>
      <p:grpSpPr>
        <a:xfrm>
          <a:off x="0" y="0"/>
          <a:ext cx="0" cy="0"/>
          <a:chOff x="0" y="0"/>
          <a:chExt cx="0" cy="0"/>
        </a:xfrm>
      </p:grpSpPr>
      <p:pic>
        <p:nvPicPr>
          <p:cNvPr id="14338" name="Picture 2" descr="May be a graphic of text that says &quot;000 0000000000 0 JS Events in HTML&quot;">
            <a:extLst>
              <a:ext uri="{FF2B5EF4-FFF2-40B4-BE49-F238E27FC236}">
                <a16:creationId xmlns:a16="http://schemas.microsoft.com/office/drawing/2014/main" id="{4B5C2C75-E451-6ABA-AD1C-4E4EC3200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525" y="0"/>
            <a:ext cx="68389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365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May be a graphic of text">
            <a:extLst>
              <a:ext uri="{FF2B5EF4-FFF2-40B4-BE49-F238E27FC236}">
                <a16:creationId xmlns:a16="http://schemas.microsoft.com/office/drawing/2014/main" id="{2E307CBF-0D89-0845-2D69-3F2BE1942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4821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May be a graphic of rat and text that says &quot;Mouse Events click dblclick Triggered when a mouse button is clicked. Triggered when a mouse button is double- clicked. mousedown Triggered when a mouse button is pressed down. mouseup Triggered when a mouse button is released. mouseover Triggered when the mouse pointer enters an element. mouseout Triggered when the mouse pointer leaves an element.&quot;">
            <a:extLst>
              <a:ext uri="{FF2B5EF4-FFF2-40B4-BE49-F238E27FC236}">
                <a16:creationId xmlns:a16="http://schemas.microsoft.com/office/drawing/2014/main" id="{F9CD3487-0EF2-7E64-BC25-7B387A740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0200" y="0"/>
            <a:ext cx="6451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380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May be an image of text that says &quot;Keyboard Events keydown keypress Triggered when a key is pressed down. Triggered when a key is pressed and held down. keyup Triggered when a key is released. Form Events change Triggered when the value of an input element changes. input Similar to 'change' triggered when the value of an input element changes (more frequently). submit Triggered when a form is submitted.&quot;">
            <a:extLst>
              <a:ext uri="{FF2B5EF4-FFF2-40B4-BE49-F238E27FC236}">
                <a16:creationId xmlns:a16="http://schemas.microsoft.com/office/drawing/2014/main" id="{FE4BF54B-4915-EFE7-F43A-CB1D0C472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675" y="0"/>
            <a:ext cx="6469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5993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May be a graphic of text that says &quot;Other Events contextmenu Triggered when the right mouse button is clicked, opening the context menu. DOMContent Loaded Triggered when the initial HTML document has been completely loaded and parsed, without waiting for stylesheets, images, and subframes to finish loading. hashchange Triggered when the fragment identifier in the URL changes.&quot;">
            <a:extLst>
              <a:ext uri="{FF2B5EF4-FFF2-40B4-BE49-F238E27FC236}">
                <a16:creationId xmlns:a16="http://schemas.microsoft.com/office/drawing/2014/main" id="{198A7F79-1422-FA36-C788-69685AA3CD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3850" y="0"/>
            <a:ext cx="6462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164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May be a graphic of text that says &quot;Window Events load Triggered when the page and its dependent resources have finished loading. resize Triggered when the browser window is resized. scroll Triggered when the document view or an element is scrolled. Focus Events focus blur Triggered when an element gains focus. Triggered when an element loses focus.&quot;">
            <a:extLst>
              <a:ext uri="{FF2B5EF4-FFF2-40B4-BE49-F238E27FC236}">
                <a16:creationId xmlns:a16="http://schemas.microsoft.com/office/drawing/2014/main" id="{9DC8040F-FDDA-2586-D775-67C898D03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963" y="0"/>
            <a:ext cx="6440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9743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16690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85753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111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913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3D4E1-DB33-4EFA-E1DE-F5460400EA69}"/>
            </a:ext>
          </a:extLst>
        </p:cNvPr>
        <p:cNvGrpSpPr/>
        <p:nvPr/>
      </p:nvGrpSpPr>
      <p:grpSpPr>
        <a:xfrm>
          <a:off x="0" y="0"/>
          <a:ext cx="0" cy="0"/>
          <a:chOff x="0" y="0"/>
          <a:chExt cx="0" cy="0"/>
        </a:xfrm>
      </p:grpSpPr>
      <p:pic>
        <p:nvPicPr>
          <p:cNvPr id="2050" name="Picture 2" descr="May be a graphic of text that says 'JAVASCRIPT JAVASCRIPT HARD PARTS SWIPEFORMORE SWIPE FOR MORE'">
            <a:extLst>
              <a:ext uri="{FF2B5EF4-FFF2-40B4-BE49-F238E27FC236}">
                <a16:creationId xmlns:a16="http://schemas.microsoft.com/office/drawing/2014/main" id="{617C14EC-2BA4-054B-F1DD-0EC5B4853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6800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905BE-529C-2C1F-3DF1-940610739744}"/>
            </a:ext>
          </a:extLst>
        </p:cNvPr>
        <p:cNvGrpSpPr/>
        <p:nvPr/>
      </p:nvGrpSpPr>
      <p:grpSpPr>
        <a:xfrm>
          <a:off x="0" y="0"/>
          <a:ext cx="0" cy="0"/>
          <a:chOff x="0" y="0"/>
          <a:chExt cx="0" cy="0"/>
        </a:xfrm>
      </p:grpSpPr>
      <p:pic>
        <p:nvPicPr>
          <p:cNvPr id="3074" name="Picture 2" descr="May be an image of text that says 'Introduction JavaScript looks friendly at first. You write α few lines, the browser responds, life is good. Then suddenly... undefined, closures, this, and async code start acting like they have a mind of their own. These are the real JavaScript hard parts-not because they're impossible, but because they're conceptual, not syntactical. Let's break them down. 1. The JavaScript Really Runs) Execution Model (How JS Many developers think JavaScript runs &quot;line by line.&quot; Not quite. JavaScript uses: ACall Call Stack .A ·AHeap Heap Codeflare'">
            <a:extLst>
              <a:ext uri="{FF2B5EF4-FFF2-40B4-BE49-F238E27FC236}">
                <a16:creationId xmlns:a16="http://schemas.microsoft.com/office/drawing/2014/main" id="{42EFC865-CCBE-4D2A-6C19-FC2AD71A8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119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May be a graphic of text">
            <a:extLst>
              <a:ext uri="{FF2B5EF4-FFF2-40B4-BE49-F238E27FC236}">
                <a16:creationId xmlns:a16="http://schemas.microsoft.com/office/drawing/2014/main" id="{61F15B3B-3642-B618-5B80-CDD594B76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6792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825F9-9C90-FA8F-BD19-1B92F6EC6F7A}"/>
            </a:ext>
          </a:extLst>
        </p:cNvPr>
        <p:cNvGrpSpPr/>
        <p:nvPr/>
      </p:nvGrpSpPr>
      <p:grpSpPr>
        <a:xfrm>
          <a:off x="0" y="0"/>
          <a:ext cx="0" cy="0"/>
          <a:chOff x="0" y="0"/>
          <a:chExt cx="0" cy="0"/>
        </a:xfrm>
      </p:grpSpPr>
      <p:pic>
        <p:nvPicPr>
          <p:cNvPr id="4098" name="Picture 2" descr="May be an image of ‎text that says '‎A A Web API environment An Event Loop Callback / Microtask Queues Why this is hard You can write JavaScript without understanding this this-but but debugging async issues without it is pain. Example: console. console.log(&quot;A&quot;); log ;(&quot;מ&quot; setTimeout(() =&gt;{ console. console.log(&quot;B&quot;) log &quot;&quot;); }, },0); 0); console. console.log(&quot;C&quot; log “ር“); Codeflare 2‎'‎">
            <a:extLst>
              <a:ext uri="{FF2B5EF4-FFF2-40B4-BE49-F238E27FC236}">
                <a16:creationId xmlns:a16="http://schemas.microsoft.com/office/drawing/2014/main" id="{FAA1E56B-A18B-0296-BB3D-7C4044A85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0222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8ECD6-30E4-7DFA-4A6D-994EA0C3F31E}"/>
            </a:ext>
          </a:extLst>
        </p:cNvPr>
        <p:cNvGrpSpPr/>
        <p:nvPr/>
      </p:nvGrpSpPr>
      <p:grpSpPr>
        <a:xfrm>
          <a:off x="0" y="0"/>
          <a:ext cx="0" cy="0"/>
          <a:chOff x="0" y="0"/>
          <a:chExt cx="0" cy="0"/>
        </a:xfrm>
      </p:grpSpPr>
      <p:pic>
        <p:nvPicPr>
          <p:cNvPr id="5122" name="Picture 2">
            <a:extLst>
              <a:ext uri="{FF2B5EF4-FFF2-40B4-BE49-F238E27FC236}">
                <a16:creationId xmlns:a16="http://schemas.microsoft.com/office/drawing/2014/main" id="{8830970D-19AE-7F07-6DFF-F8A4B10BF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8213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DDD81-C162-6358-E607-F1F705AABC79}"/>
            </a:ext>
          </a:extLst>
        </p:cNvPr>
        <p:cNvGrpSpPr/>
        <p:nvPr/>
      </p:nvGrpSpPr>
      <p:grpSpPr>
        <a:xfrm>
          <a:off x="0" y="0"/>
          <a:ext cx="0" cy="0"/>
          <a:chOff x="0" y="0"/>
          <a:chExt cx="0" cy="0"/>
        </a:xfrm>
      </p:grpSpPr>
      <p:pic>
        <p:nvPicPr>
          <p:cNvPr id="6146" name="Picture 2" descr="May be a graphic of text that says '2. Hoisting (Why Things Work Before They Exist) JavaScript moves declarations to the top of their scope- this is called hoisting. console.log （×）； var 10; unde ined But this: console. log(y); let 10; y ReferenceErron ror Why this is hard Because var let, and const behave differently: var → hoisted + initialized as undefined hoisted but in the Temporal Dead Zone let const'">
            <a:extLst>
              <a:ext uri="{FF2B5EF4-FFF2-40B4-BE49-F238E27FC236}">
                <a16:creationId xmlns:a16="http://schemas.microsoft.com/office/drawing/2014/main" id="{A7BB00DA-3549-15C9-26AF-CBEFF83B0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2475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B922A-F013-7937-70D2-0B135C887619}"/>
            </a:ext>
          </a:extLst>
        </p:cNvPr>
        <p:cNvGrpSpPr/>
        <p:nvPr/>
      </p:nvGrpSpPr>
      <p:grpSpPr>
        <a:xfrm>
          <a:off x="0" y="0"/>
          <a:ext cx="0" cy="0"/>
          <a:chOff x="0" y="0"/>
          <a:chExt cx="0" cy="0"/>
        </a:xfrm>
      </p:grpSpPr>
      <p:pic>
        <p:nvPicPr>
          <p:cNvPr id="7170" name="Picture 2" descr="May be an image of text that says 'You think: &quot;But wrote it below!&quot; JavaScript says: &quot; saw it... but you can't touch it yet.&quot; 3. Closures (Powerful, nvisible. Confusing) A closure is when a function remembers variables from its outer scope-even after that scope is gone. funct let counter() count 0; return func count+ return count; { const increment increment(); increment(); counter(); 2 Codeflare 5'">
            <a:extLst>
              <a:ext uri="{FF2B5EF4-FFF2-40B4-BE49-F238E27FC236}">
                <a16:creationId xmlns:a16="http://schemas.microsoft.com/office/drawing/2014/main" id="{128F3D6E-4CA7-98D7-57F7-FBEC282D4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1146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6BC12-E025-6B91-FEED-56704EC77F8E}"/>
            </a:ext>
          </a:extLst>
        </p:cNvPr>
        <p:cNvGrpSpPr/>
        <p:nvPr/>
      </p:nvGrpSpPr>
      <p:grpSpPr>
        <a:xfrm>
          <a:off x="0" y="0"/>
          <a:ext cx="0" cy="0"/>
          <a:chOff x="0" y="0"/>
          <a:chExt cx="0" cy="0"/>
        </a:xfrm>
      </p:grpSpPr>
      <p:pic>
        <p:nvPicPr>
          <p:cNvPr id="8194" name="Picture 2" descr="May be a graphic of text that says 'Why this is hard •Nothing looks special •The variable isn't global Yet it still exists Closures power: React hooks Private variables •Memoization Callbacks Functional programming If closures don't click, React won't fully fcdesuesekkecoooeht click either. © Codeflare'">
            <a:extLst>
              <a:ext uri="{FF2B5EF4-FFF2-40B4-BE49-F238E27FC236}">
                <a16:creationId xmlns:a16="http://schemas.microsoft.com/office/drawing/2014/main" id="{39A0C627-551A-654C-0146-03E533E2D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7360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85BBA-57AC-F0CE-65BF-A38BCBDD4ECC}"/>
            </a:ext>
          </a:extLst>
        </p:cNvPr>
        <p:cNvGrpSpPr/>
        <p:nvPr/>
      </p:nvGrpSpPr>
      <p:grpSpPr>
        <a:xfrm>
          <a:off x="0" y="0"/>
          <a:ext cx="0" cy="0"/>
          <a:chOff x="0" y="0"/>
          <a:chExt cx="0" cy="0"/>
        </a:xfrm>
      </p:grpSpPr>
      <p:pic>
        <p:nvPicPr>
          <p:cNvPr id="9218" name="Picture 2" descr="May be a graphic of text that says '4. this Keyword (Context Is Everything) this does not refer to the function itself. It refers to how the function is called. ··· const user { name: &quot;e&quot;, greet() console. Log console.log(this.name) (this.name); }; user.greet(); Alex But: const constgreet=user.greet; greet user.greet; greet(); gretp/undefinelrvido/l // undefined efined(orwindow/global (or window/g lobal © Codeflare 7'">
            <a:extLst>
              <a:ext uri="{FF2B5EF4-FFF2-40B4-BE49-F238E27FC236}">
                <a16:creationId xmlns:a16="http://schemas.microsoft.com/office/drawing/2014/main" id="{6BCF19CA-E252-2DB4-A990-0E3930741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486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B4B41-5E45-0AB1-AE14-996E995CAF42}"/>
            </a:ext>
          </a:extLst>
        </p:cNvPr>
        <p:cNvGrpSpPr/>
        <p:nvPr/>
      </p:nvGrpSpPr>
      <p:grpSpPr>
        <a:xfrm>
          <a:off x="0" y="0"/>
          <a:ext cx="0" cy="0"/>
          <a:chOff x="0" y="0"/>
          <a:chExt cx="0" cy="0"/>
        </a:xfrm>
      </p:grpSpPr>
      <p:pic>
        <p:nvPicPr>
          <p:cNvPr id="10242" name="Picture 2" descr="May be a graphic of text that says 'Why this is hard Because this: Changes based on call-site Behaves differently in arrow functions Breaks easily when passed around Rule of thumb: •Arrow functions don't have their own this Regular functions do 5. Asynchronous JavaScript (Promises, async/await) JavaScript is single- ngle-threaded, yet it handles: API calls Timers File operations © Codeflare 8'">
            <a:extLst>
              <a:ext uri="{FF2B5EF4-FFF2-40B4-BE49-F238E27FC236}">
                <a16:creationId xmlns:a16="http://schemas.microsoft.com/office/drawing/2014/main" id="{ABB1F61C-965F-86CC-2FD1-CC25346022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0145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B77B2-D77D-00B1-42D1-37D13E478492}"/>
            </a:ext>
          </a:extLst>
        </p:cNvPr>
        <p:cNvGrpSpPr/>
        <p:nvPr/>
      </p:nvGrpSpPr>
      <p:grpSpPr>
        <a:xfrm>
          <a:off x="0" y="0"/>
          <a:ext cx="0" cy="0"/>
          <a:chOff x="0" y="0"/>
          <a:chExt cx="0" cy="0"/>
        </a:xfrm>
      </p:grpSpPr>
      <p:pic>
        <p:nvPicPr>
          <p:cNvPr id="11266" name="Picture 2" descr="May be an image of text that says 'This is a Codeflare Ad Think you know JavaScript? Take the JavaScript Quiz on the Codeflare mobile app. Download the app on Google Play Store and the iOS App Store. the'">
            <a:extLst>
              <a:ext uri="{FF2B5EF4-FFF2-40B4-BE49-F238E27FC236}">
                <a16:creationId xmlns:a16="http://schemas.microsoft.com/office/drawing/2014/main" id="{B6302571-2C7F-FCCF-DE85-D006C8B0A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5505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7CE59-5CD8-17F4-68E2-38624AAB1006}"/>
            </a:ext>
          </a:extLst>
        </p:cNvPr>
        <p:cNvGrpSpPr/>
        <p:nvPr/>
      </p:nvGrpSpPr>
      <p:grpSpPr>
        <a:xfrm>
          <a:off x="0" y="0"/>
          <a:ext cx="0" cy="0"/>
          <a:chOff x="0" y="0"/>
          <a:chExt cx="0" cy="0"/>
        </a:xfrm>
      </p:grpSpPr>
      <p:pic>
        <p:nvPicPr>
          <p:cNvPr id="12290" name="Picture 2" descr="May be an image of text that says 'Thanks to async programming. ·… async function fetchData() { const res await fetch(url); const data =await res. json(); return data; Why this is hard Because: Errors behave differently •Code Code looks synchronous but isn't •Promise chains can get messy await only pauses the function-not the program © Codeflare'">
            <a:extLst>
              <a:ext uri="{FF2B5EF4-FFF2-40B4-BE49-F238E27FC236}">
                <a16:creationId xmlns:a16="http://schemas.microsoft.com/office/drawing/2014/main" id="{EA8EDD12-813A-4F91-6F07-FCD2676BB3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5348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D2460-3CE9-E59C-06F9-325B715B5ED5}"/>
            </a:ext>
          </a:extLst>
        </p:cNvPr>
        <p:cNvGrpSpPr/>
        <p:nvPr/>
      </p:nvGrpSpPr>
      <p:grpSpPr>
        <a:xfrm>
          <a:off x="0" y="0"/>
          <a:ext cx="0" cy="0"/>
          <a:chOff x="0" y="0"/>
          <a:chExt cx="0" cy="0"/>
        </a:xfrm>
      </p:grpSpPr>
      <p:pic>
        <p:nvPicPr>
          <p:cNvPr id="13314" name="Picture 2" descr="May be a graphic of text that says 'Understanding: •Promises async / await Microtasks vs macrotasks ...separates beginners from pros. 6. Equality (== Vs ===) 0 Ⅱ null false false == undefined //true true true // true Why this is hard JavaScript tries to be helpful with type coercion- coercion-and -and ends up being confusing. Best practice: © Codeflare 10'">
            <a:extLst>
              <a:ext uri="{FF2B5EF4-FFF2-40B4-BE49-F238E27FC236}">
                <a16:creationId xmlns:a16="http://schemas.microsoft.com/office/drawing/2014/main" id="{890DE8CC-33BC-069D-0F7F-C4D9F24729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714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May be an image of ‎text that says &quot;‎JavaScript Array Methods MUTATING METHODS ITERATION&amp; &amp; ጋርት TRANSFORMATION push ACCESSOR &amp; SEARCH map op CREATION &amp;OTHER concat filter shift from slice reduce unshift join isArray of splice reduceRight forEach sort entries every reverse toString toLocaleString keys indexOf values some fill find lastlndexOf flat copyWithin includes findlndex flatMap مدد HTML‎&quot;‎">
            <a:extLst>
              <a:ext uri="{FF2B5EF4-FFF2-40B4-BE49-F238E27FC236}">
                <a16:creationId xmlns:a16="http://schemas.microsoft.com/office/drawing/2014/main" id="{33C127E4-60DD-EF71-EC91-6B97CB758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0"/>
            <a:ext cx="6040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descr="May be a graphic of ‎text that says &quot;‎JAVASCRIPT ARRAY METHODS 血 .map() arr.map(x=&gt;x*2) arr.map(x 1, 3 .forEach() 6 console.log( 2, 3 Transforms each element console.log(&quot; console.log(&quot; ح Executes callback for each element filter() arr.filter(1,4) 1, 2, .push() &amp; pop() 4 4 2, l'a', 'ጌ] .push('c') ['a' ', Selects elements .pop( 'ኮ] Adds/removes from end .reduce() arr.reduce(x= arr. reduce(x 6) 1, .shift() &amp; .unshift() 3 unshift('x') ['', '] ['χ', '] Accumulates to .shift() single value 'ኮ] Adds/removes from beginning‎&quot;‎">
            <a:extLst>
              <a:ext uri="{FF2B5EF4-FFF2-40B4-BE49-F238E27FC236}">
                <a16:creationId xmlns:a16="http://schemas.microsoft.com/office/drawing/2014/main" id="{13E539D3-02BC-3D42-7B0D-625925E32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335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5656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01CE6-43C1-D398-46FA-A87AC7598C69}"/>
            </a:ext>
          </a:extLst>
        </p:cNvPr>
        <p:cNvGrpSpPr/>
        <p:nvPr/>
      </p:nvGrpSpPr>
      <p:grpSpPr>
        <a:xfrm>
          <a:off x="0" y="0"/>
          <a:ext cx="0" cy="0"/>
          <a:chOff x="0" y="0"/>
          <a:chExt cx="0" cy="0"/>
        </a:xfrm>
      </p:grpSpPr>
      <p:pic>
        <p:nvPicPr>
          <p:cNvPr id="14338" name="Picture 2" descr="May be a graphic of text that says '// Always Unless you really know what you're doing. 7. Mutation vs Immutability const arr [1, arr.push(4); 2, 3]; You just mutated state. Why this is hard Mutation causes: Unexpected bugs •React state issues Hard-to-track side effects Codeflare 11'">
            <a:extLst>
              <a:ext uri="{FF2B5EF4-FFF2-40B4-BE49-F238E27FC236}">
                <a16:creationId xmlns:a16="http://schemas.microsoft.com/office/drawing/2014/main" id="{0E590A10-06CC-1217-C9BF-49C2B37F7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5994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11244-85D0-885F-5901-586911A473A7}"/>
            </a:ext>
          </a:extLst>
        </p:cNvPr>
        <p:cNvGrpSpPr/>
        <p:nvPr/>
      </p:nvGrpSpPr>
      <p:grpSpPr>
        <a:xfrm>
          <a:off x="0" y="0"/>
          <a:ext cx="0" cy="0"/>
          <a:chOff x="0" y="0"/>
          <a:chExt cx="0" cy="0"/>
        </a:xfrm>
      </p:grpSpPr>
      <p:pic>
        <p:nvPicPr>
          <p:cNvPr id="15362" name="Picture 2" descr="May be a graphic of text that says 'Modern JS leans toward: map •filter •reduce •Spread syntax (...) Understanding when data change changes-and and when it doesn't -is huge. 8. JavaScript's &quot;Weird&quot; Parts Let's be honest-JS JS has quirks: ··· typeof null === NaN NaN &quot;object&quot; // //true true //false false 11 Codeflare 12'">
            <a:extLst>
              <a:ext uri="{FF2B5EF4-FFF2-40B4-BE49-F238E27FC236}">
                <a16:creationId xmlns:a16="http://schemas.microsoft.com/office/drawing/2014/main" id="{69DDE5A6-6288-E70D-A750-030C30114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24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46EAF-3A65-FC60-7791-35715DEDDFC6}"/>
            </a:ext>
          </a:extLst>
        </p:cNvPr>
        <p:cNvGrpSpPr/>
        <p:nvPr/>
      </p:nvGrpSpPr>
      <p:grpSpPr>
        <a:xfrm>
          <a:off x="0" y="0"/>
          <a:ext cx="0" cy="0"/>
          <a:chOff x="0" y="0"/>
          <a:chExt cx="0" cy="0"/>
        </a:xfrm>
      </p:grpSpPr>
      <p:pic>
        <p:nvPicPr>
          <p:cNvPr id="16386" name="Picture 2" descr="May be an image of text that says 'Why this is hard Because JavaScript evolved fast, and backward compatibility won. The key skill? Knowing what to ignore-a -and what to respect. Final Thoughts JavaScript isn't hard because it's bad. It's hard because: It hides complexity early It It rewards deep understanding later It t looks simple but behaves sophisticated Codeflare The End 13'">
            <a:extLst>
              <a:ext uri="{FF2B5EF4-FFF2-40B4-BE49-F238E27FC236}">
                <a16:creationId xmlns:a16="http://schemas.microsoft.com/office/drawing/2014/main" id="{5C67E27C-10D2-62B1-B96E-CBF0AD18C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9026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36580-0457-C53D-895F-C237C45AB7F5}"/>
            </a:ext>
          </a:extLst>
        </p:cNvPr>
        <p:cNvGrpSpPr/>
        <p:nvPr/>
      </p:nvGrpSpPr>
      <p:grpSpPr>
        <a:xfrm>
          <a:off x="0" y="0"/>
          <a:ext cx="0" cy="0"/>
          <a:chOff x="0" y="0"/>
          <a:chExt cx="0" cy="0"/>
        </a:xfrm>
      </p:grpSpPr>
      <p:pic>
        <p:nvPicPr>
          <p:cNvPr id="17410" name="Picture 2" descr="May be an image of text that says 'Codeflare Learn anywhere, anytime. Designed for iPad N 3,200.00 In-App Purchases AGE 17+ Years Old CATEGORY DEVELOPER Education Lawson Nwachukwu LANGU EN Englis Learn fast with fun tools 11:48 Grow skills in real time Helia Lowsone 0料 วงกม o Learn anywhere Explore Courses 5:56 a Search อนด BUILD YOUR MIND DOWNLOAD THE CODEFLARE APP FROM GOOGLE PLAY AND IOS APP STORE'">
            <a:extLst>
              <a:ext uri="{FF2B5EF4-FFF2-40B4-BE49-F238E27FC236}">
                <a16:creationId xmlns:a16="http://schemas.microsoft.com/office/drawing/2014/main" id="{F09220F2-6C5F-4189-FBB0-D9E1CC1D3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6635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F183E-9506-F3A3-93B2-17B8DBB6C098}"/>
            </a:ext>
          </a:extLst>
        </p:cNvPr>
        <p:cNvGrpSpPr/>
        <p:nvPr/>
      </p:nvGrpSpPr>
      <p:grpSpPr>
        <a:xfrm>
          <a:off x="0" y="0"/>
          <a:ext cx="0" cy="0"/>
          <a:chOff x="0" y="0"/>
          <a:chExt cx="0" cy="0"/>
        </a:xfrm>
      </p:grpSpPr>
      <p:pic>
        <p:nvPicPr>
          <p:cNvPr id="18434" name="Picture 2" descr="May be a graphic of text that says 'Codeflare FOLLOW FOR FOLLOWFORMORE MORE'">
            <a:extLst>
              <a:ext uri="{FF2B5EF4-FFF2-40B4-BE49-F238E27FC236}">
                <a16:creationId xmlns:a16="http://schemas.microsoft.com/office/drawing/2014/main" id="{BDA0F287-1A97-0F04-90D1-2021713D5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5476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E461F-D5E7-7B2F-61EE-66EB6174FA09}"/>
            </a:ext>
          </a:extLst>
        </p:cNvPr>
        <p:cNvGrpSpPr/>
        <p:nvPr/>
      </p:nvGrpSpPr>
      <p:grpSpPr>
        <a:xfrm>
          <a:off x="0" y="0"/>
          <a:ext cx="0" cy="0"/>
          <a:chOff x="0" y="0"/>
          <a:chExt cx="0" cy="0"/>
        </a:xfrm>
      </p:grpSpPr>
      <p:pic>
        <p:nvPicPr>
          <p:cNvPr id="2050" name="Picture 2" descr="May be a graphic of text that says &quot;How the DOM Works Behind the Scenes DOM Tree Created Document 1. Browser Reads 1.BrowserReadsHTML ReadsHTML HTML html body JS head body 2. JavaScript Updates DOM h1 &quot;Hello World&quot; p Welcome csS @James Code Lab 3.CSSOM&amp;RenderTree 3. CSSOM &amp; Render Tree Hi Sonu 4.Layout&amp;Painting 4. Layout &amp; Painting Welcome 5. Reflow &amp; Repaint JS CSS JavaScript CSS DOM OM Render Tree Final Screen Key to Interactive Web Development!&quot;">
            <a:extLst>
              <a:ext uri="{FF2B5EF4-FFF2-40B4-BE49-F238E27FC236}">
                <a16:creationId xmlns:a16="http://schemas.microsoft.com/office/drawing/2014/main" id="{F84736E9-570B-2B69-3689-F787BD747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5238" y="0"/>
            <a:ext cx="45815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1370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B3F9F-5B42-9933-EF14-4EC5FCCD7B02}"/>
            </a:ext>
          </a:extLst>
        </p:cNvPr>
        <p:cNvGrpSpPr/>
        <p:nvPr/>
      </p:nvGrpSpPr>
      <p:grpSpPr>
        <a:xfrm>
          <a:off x="0" y="0"/>
          <a:ext cx="0" cy="0"/>
          <a:chOff x="0" y="0"/>
          <a:chExt cx="0" cy="0"/>
        </a:xfrm>
      </p:grpSpPr>
      <p:pic>
        <p:nvPicPr>
          <p:cNvPr id="1026" name="Picture 2" descr="May be a graphic of text that says &quot;JavaScript animation libraries Velocity.js y.js Three.js Greenstock Mo.js Lax.js Anime.js .js Rellax.js js Popmotion Lottie Wow.js Chocolat.j js Typed.js js P5.js Tilt.js js Particles.js Lightbox2 Slick Motion Paper.js .js Vivus Barba.js SwiperJs&quot;">
            <a:extLst>
              <a:ext uri="{FF2B5EF4-FFF2-40B4-BE49-F238E27FC236}">
                <a16:creationId xmlns:a16="http://schemas.microsoft.com/office/drawing/2014/main" id="{6FA554CA-F09F-CE3F-6574-136D5230A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305" y="0"/>
            <a:ext cx="5846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8307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17E0F-AECE-23F5-47FD-407B61B848EA}"/>
            </a:ext>
          </a:extLst>
        </p:cNvPr>
        <p:cNvGrpSpPr/>
        <p:nvPr/>
      </p:nvGrpSpPr>
      <p:grpSpPr>
        <a:xfrm>
          <a:off x="0" y="0"/>
          <a:ext cx="0" cy="0"/>
          <a:chOff x="0" y="0"/>
          <a:chExt cx="0" cy="0"/>
        </a:xfrm>
      </p:grpSpPr>
      <p:pic>
        <p:nvPicPr>
          <p:cNvPr id="21506" name="Picture 2" descr="May be an image of text">
            <a:extLst>
              <a:ext uri="{FF2B5EF4-FFF2-40B4-BE49-F238E27FC236}">
                <a16:creationId xmlns:a16="http://schemas.microsoft.com/office/drawing/2014/main" id="{97F67A16-BB72-B6BC-84C3-A5998A806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088" y="-7842739"/>
            <a:ext cx="14058045" cy="1848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38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billboard with the word &quot;JAVASCRIPT&quot; in neon blue letters against a sunset sky.">
            <a:extLst>
              <a:ext uri="{FF2B5EF4-FFF2-40B4-BE49-F238E27FC236}">
                <a16:creationId xmlns:a16="http://schemas.microsoft.com/office/drawing/2014/main" id="{908CE675-AB3B-1694-3F20-C9CC5FFE2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 y="406400"/>
            <a:ext cx="5933440" cy="59334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y be a graphic of text that says 'ARRAY METHODS 31 unshift() 32. values() 33.findLast() 34.findLastIndex() 16. 16.keys() 17.lastlndexOf() 17. 18.map() 19 .pop( 20. push() 21.reduce() duce( 22.reduceRight() 23. 23.reverse() 24. 24.shift() 25.slice() 26.some() 27. 27.sort() 28. 28.splice() 29.toLocaleString() 30.toString() l.at( 2.concat() 3.copyWithin() 4.entries() 5.every0 6.fillo) 7.filter() .find() 9. 9.findlndex() 10.flat() 11.flatMap() 12.forEach() 13.includes() 14. .indexOf() 15. 15.join()'">
            <a:extLst>
              <a:ext uri="{FF2B5EF4-FFF2-40B4-BE49-F238E27FC236}">
                <a16:creationId xmlns:a16="http://schemas.microsoft.com/office/drawing/2014/main" id="{459E774B-D24D-F5BF-EC5A-9926AAAC6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640" y="406400"/>
            <a:ext cx="5933440" cy="593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729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194</TotalTime>
  <Words>15</Words>
  <Application>Microsoft Office PowerPoint</Application>
  <PresentationFormat>Widescreen</PresentationFormat>
  <Paragraphs>2</Paragraphs>
  <Slides>87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87</vt:i4>
      </vt:variant>
    </vt:vector>
  </HeadingPairs>
  <TitlesOfParts>
    <vt:vector size="92" baseType="lpstr">
      <vt:lpstr>Aptos</vt:lpstr>
      <vt:lpstr>Aptos Display</vt:lpstr>
      <vt:lpstr>Arial</vt:lpstr>
      <vt:lpstr>Segoe UI Historic</vt:lpstr>
      <vt:lpstr>Office Theme</vt:lpstr>
      <vt:lpstr>PowerPoint Presentation</vt:lpstr>
      <vt:lpstr>JAVASCRIPT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Dipak Pulami Magar</dc:creator>
  <cp:lastModifiedBy>Dipak Pulami Magar</cp:lastModifiedBy>
  <cp:revision>16</cp:revision>
  <dcterms:created xsi:type="dcterms:W3CDTF">2026-02-04T06:37:44Z</dcterms:created>
  <dcterms:modified xsi:type="dcterms:W3CDTF">2026-02-06T15:49:16Z</dcterms:modified>
</cp:coreProperties>
</file>